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3" r:id="rId2"/>
    <p:sldId id="270" r:id="rId3"/>
    <p:sldId id="281" r:id="rId4"/>
    <p:sldId id="304" r:id="rId5"/>
    <p:sldId id="302" r:id="rId6"/>
    <p:sldId id="282" r:id="rId7"/>
    <p:sldId id="280" r:id="rId8"/>
    <p:sldId id="286" r:id="rId9"/>
    <p:sldId id="305" r:id="rId10"/>
    <p:sldId id="287" r:id="rId11"/>
    <p:sldId id="283" r:id="rId12"/>
    <p:sldId id="288" r:id="rId13"/>
    <p:sldId id="289" r:id="rId14"/>
    <p:sldId id="274" r:id="rId15"/>
    <p:sldId id="294" r:id="rId16"/>
    <p:sldId id="295" r:id="rId17"/>
    <p:sldId id="290" r:id="rId18"/>
    <p:sldId id="297" r:id="rId19"/>
    <p:sldId id="291" r:id="rId20"/>
    <p:sldId id="298" r:id="rId21"/>
    <p:sldId id="301" r:id="rId22"/>
    <p:sldId id="299" r:id="rId23"/>
    <p:sldId id="300" r:id="rId24"/>
    <p:sldId id="284" r:id="rId25"/>
    <p:sldId id="278" r:id="rId26"/>
    <p:sldId id="293" r:id="rId27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6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883" y="1632"/>
      </p:cViewPr>
      <p:guideLst>
        <p:guide orient="horz" pos="222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7B062-4153-455D-98BF-38F1E072570B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C1142-6609-4DD6-828B-F6C4F2E8768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442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C1142-6609-4DD6-828B-F6C4F2E8768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929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C1142-6609-4DD6-828B-F6C4F2E87680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28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FC383-57FF-4E9A-BBC8-2044F3EA4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8B08A-940F-4BF1-A5DA-6230C8F93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7AF27-FD55-4B9B-A7DE-47654DAE6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3FFFB-1DEB-4760-850B-1E4519AA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B29E4-143C-4873-880E-19935D43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9900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A82A9-4E72-4D1E-99FE-C0B7D18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671529-30B8-4EA8-816E-96FBA5C4D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0F6F0-62AB-439B-A72B-0A501B4F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1AA40-E49D-443D-B882-7A42E30AF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836BF-2A8F-4627-8FE6-813904BD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94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899C97-D614-441E-AA3F-6F8143999F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BA85C-F554-4E3C-9B63-9BF066701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9367C-AC63-4B04-B4BB-FCE192D9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EB8E-14C9-4031-8351-884700619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D9C13-DDC1-4CCF-AA21-AFF06855C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20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51652-E7FF-4222-8FEC-AE43E2F5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B3695-B62F-4419-8B0D-22484FC2C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CEED4-54A1-4814-9A3A-06045355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4DBC1-EFE7-4810-A7AD-BBF360F9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CB2A0-57AF-4A12-B4BE-CF16D8D8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2773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26EA-1F35-4CED-9EDE-3DF7D8242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5CC43-6410-4D93-A945-DD6AA2D10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72BB6-5EC7-445B-B990-CBC9893F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DE8C7-16C6-4C73-BE4D-BAC42AD1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3C6DB-9155-4C52-8948-5F4BEA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61174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C599-B92F-426F-8325-B2AB9DCD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4436F-4AEF-4577-8C75-87232A3BE7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D1D5E3-359C-497D-A6F6-BC0D4B255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72EC4-7794-46E2-8BEE-98BEF416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2497A-AB0D-4DE6-88CF-D7DDD7E5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882C5-FDE6-4A5C-A6FB-BF78DD9A6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8435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0CCF-36A6-45C1-A19B-5C4E037F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F7E8B-DAB7-499E-8EA4-705B94524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CB0DC-8CFE-4352-9AA1-5F0E5CEDF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1CDD1-5A1E-4A4E-AC74-E0EAB0370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CD6A73-7343-4212-A492-762A4E5027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92C3DE-4679-49A9-B2B0-CCF9F1B7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B94B5-2010-446C-8F79-3121B23B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656F8B-E781-4EF8-A210-02DF2980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209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D23D-1412-43C9-9915-000F65E3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C3CC1-7C24-48EB-86BA-222268E80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843FE-F673-4F57-B81E-DC935CC0C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DEF5AE-80AE-425A-BFAD-7D49546A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67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DFC1C-442E-497B-9F6C-62B0FD3C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00F138-357A-4A5A-90EB-A5C5740C3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B1D48-198B-49D3-8426-A3A96C4D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134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B0B2-FEE7-4714-9563-F678EE4A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003AD-3970-4B0D-AE6E-2CA2FA74C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CE47D-6A9C-489E-AD0C-387E25438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575550-09C6-4F46-B80F-B54F56BDC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EA5EC-6087-46C4-A05D-483AB294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CBDEA-D272-441D-ADCF-4ED02ABE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6273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4AECA-EC17-4F1E-B918-CF1DE1D85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9E79D1-5374-4014-AE8D-3820EB701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4D995-0DE3-459C-9F7E-7C77AE78D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CD946-A5D0-41A0-830E-A64E9530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6257D-70B8-42CB-8A26-B1979DE7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25301-7627-48DD-A22A-149D26D2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553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6276F-2C45-4576-AFE9-30F174E3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9AFB7-4335-45C1-95D6-1B3F584DC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B57B0-FF86-45C2-80D8-3A55837BF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5795-87EB-40BD-99CA-B389899D7D5D}" type="datetimeFigureOut">
              <a:rPr lang="th-TH" smtClean="0"/>
              <a:t>12/06/68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3DCA6-7A10-4E1A-8A73-EC9FF3926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A820F-C7B2-4A42-B665-1AB612D83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3C0E6-D231-447C-9E76-0248DDEDB1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633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8.jpg"/><Relationship Id="rId7" Type="http://schemas.openxmlformats.org/officeDocument/2006/relationships/image" Target="../media/image1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1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74.png"/><Relationship Id="rId4" Type="http://schemas.openxmlformats.org/officeDocument/2006/relationships/image" Target="../media/image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9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59.png"/><Relationship Id="rId5" Type="http://schemas.openxmlformats.org/officeDocument/2006/relationships/image" Target="../media/image90.png"/><Relationship Id="rId10" Type="http://schemas.openxmlformats.org/officeDocument/2006/relationships/image" Target="../media/image82.png"/><Relationship Id="rId4" Type="http://schemas.openxmlformats.org/officeDocument/2006/relationships/image" Target="../media/image89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0.jpg"/><Relationship Id="rId7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7.jpg"/><Relationship Id="rId4" Type="http://schemas.openxmlformats.org/officeDocument/2006/relationships/image" Target="../media/image61.png"/><Relationship Id="rId9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hyperlink" Target="http://www.flixfe.com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7.png"/><Relationship Id="rId5" Type="http://schemas.openxmlformats.org/officeDocument/2006/relationships/image" Target="../media/image42.jpeg"/><Relationship Id="rId10" Type="http://schemas.openxmlformats.org/officeDocument/2006/relationships/image" Target="../media/image18.jp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E4FFB1-EB2C-409C-8BC8-118FCEDA9762}"/>
              </a:ext>
            </a:extLst>
          </p:cNvPr>
          <p:cNvSpPr/>
          <p:nvPr/>
        </p:nvSpPr>
        <p:spPr>
          <a:xfrm>
            <a:off x="-5393" y="0"/>
            <a:ext cx="12192000" cy="70000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A5C39AB-6F13-45BA-BABD-69DAFE217A77}"/>
              </a:ext>
            </a:extLst>
          </p:cNvPr>
          <p:cNvSpPr/>
          <p:nvPr/>
        </p:nvSpPr>
        <p:spPr>
          <a:xfrm>
            <a:off x="-48637" y="-5000625"/>
            <a:ext cx="12269821" cy="10706099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287B5B4-0E00-4EA0-9053-8D4DB64C81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102" y="-6812010"/>
            <a:ext cx="15958942" cy="14275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109B87-E080-4AF9-847E-4E30ED209478}"/>
              </a:ext>
            </a:extLst>
          </p:cNvPr>
          <p:cNvSpPr txBox="1"/>
          <p:nvPr/>
        </p:nvSpPr>
        <p:spPr>
          <a:xfrm>
            <a:off x="3503816" y="599595"/>
            <a:ext cx="56270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  <a:cs typeface="Athiti" panose="00000500000000000000" pitchFamily="2" charset="-34"/>
              </a:rPr>
              <a:t>ONECUT</a:t>
            </a:r>
            <a:endParaRPr lang="th-TH" sz="9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0EE38-E48F-4F54-93C7-A9E85019E4B8}"/>
              </a:ext>
            </a:extLst>
          </p:cNvPr>
          <p:cNvSpPr txBox="1"/>
          <p:nvPr/>
        </p:nvSpPr>
        <p:spPr>
          <a:xfrm>
            <a:off x="4574868" y="196591"/>
            <a:ext cx="3484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 CUP</a:t>
            </a:r>
            <a:r>
              <a:rPr lang="en-US" sz="2400" dirty="0">
                <a:solidFill>
                  <a:srgbClr val="0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of </a:t>
            </a:r>
            <a:r>
              <a:rPr lang="en-US" sz="2400" b="1" dirty="0">
                <a:solidFill>
                  <a:srgbClr val="0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 o f </a:t>
            </a:r>
            <a:r>
              <a:rPr lang="en-US" sz="2400" b="1" dirty="0" err="1">
                <a:solidFill>
                  <a:srgbClr val="0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f</a:t>
            </a:r>
            <a:r>
              <a:rPr lang="en-US" sz="2400" b="1" dirty="0">
                <a:solidFill>
                  <a:srgbClr val="0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e </a:t>
            </a:r>
            <a:r>
              <a:rPr lang="en-US" sz="2400" b="1" dirty="0" err="1">
                <a:solidFill>
                  <a:srgbClr val="0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</a:t>
            </a:r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C6A53-FE66-4833-AD72-E6244D716510}"/>
              </a:ext>
            </a:extLst>
          </p:cNvPr>
          <p:cNvSpPr txBox="1"/>
          <p:nvPr/>
        </p:nvSpPr>
        <p:spPr>
          <a:xfrm>
            <a:off x="4528158" y="-58661"/>
            <a:ext cx="3455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World-Class One Cut  </a:t>
            </a:r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74DC9-78FD-4758-B138-366BC255937B}"/>
              </a:ext>
            </a:extLst>
          </p:cNvPr>
          <p:cNvSpPr txBox="1"/>
          <p:nvPr/>
        </p:nvSpPr>
        <p:spPr>
          <a:xfrm>
            <a:off x="4329046" y="1700547"/>
            <a:ext cx="37308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dirty="0">
                <a:solidFill>
                  <a:schemeClr val="bg1"/>
                </a:solidFill>
                <a:effectLst/>
                <a:latin typeface="quote-cjk-patch"/>
              </a:rPr>
              <a:t> "An introduction to life, creativity, and success."</a:t>
            </a:r>
            <a:endParaRPr lang="th-TH" sz="14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35AC43-7E5F-4EC1-A885-01575E90A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0" y="2171189"/>
            <a:ext cx="2236096" cy="1856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6453F8-DF7D-4217-86D8-FF7F41F11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734">
            <a:off x="5456762" y="3835482"/>
            <a:ext cx="1529792" cy="2092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3A99B8-EDB5-4625-88BA-410FB8FCE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5470">
            <a:off x="6284005" y="5219581"/>
            <a:ext cx="446944" cy="5413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FA3C01-1EC7-4198-A680-F1CED3DF8361}"/>
              </a:ext>
            </a:extLst>
          </p:cNvPr>
          <p:cNvSpPr txBox="1"/>
          <p:nvPr/>
        </p:nvSpPr>
        <p:spPr>
          <a:xfrm>
            <a:off x="3361302" y="5880662"/>
            <a:ext cx="5843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ช็อตเดียวชัด คัตเดียวชอบ ตอบโจทน์นักคิด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5DBD9C-B8AC-4541-8652-A9FB4BF5B3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54" y="2566591"/>
            <a:ext cx="930261" cy="8552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B76CAD-96D3-440C-BA94-E72B1741F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1387">
            <a:off x="7916472" y="4703891"/>
            <a:ext cx="648645" cy="6661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6FB198A-D430-416E-915B-09CC828D65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2560" flipH="1">
            <a:off x="4936058" y="5222033"/>
            <a:ext cx="488731" cy="5339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9355A6-CB0C-45A8-AFF3-9DE7C30F86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1077">
            <a:off x="7073082" y="4999776"/>
            <a:ext cx="766961" cy="6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4">
            <a:extLst>
              <a:ext uri="{FF2B5EF4-FFF2-40B4-BE49-F238E27FC236}">
                <a16:creationId xmlns:a16="http://schemas.microsoft.com/office/drawing/2014/main" id="{57960B18-C88C-4832-884F-6C0293915B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124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FC192D-077D-408F-BEE6-AC3242D29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240" y="0"/>
            <a:ext cx="66207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323EE-2291-4005-B6A4-9049EB786804}"/>
              </a:ext>
            </a:extLst>
          </p:cNvPr>
          <p:cNvSpPr txBox="1"/>
          <p:nvPr/>
        </p:nvSpPr>
        <p:spPr>
          <a:xfrm>
            <a:off x="784587" y="4767997"/>
            <a:ext cx="373081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ช็อตเดียวชัด </a:t>
            </a:r>
          </a:p>
          <a:p>
            <a:pPr algn="ctr"/>
            <a:r>
              <a:rPr lang="th-TH" sz="4000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คัตเดียวชอบ </a:t>
            </a:r>
          </a:p>
          <a:p>
            <a:pPr algn="ctr"/>
            <a:r>
              <a:rPr lang="th-TH" sz="4000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ตอบโจทน์นักคิด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6D1E5-4AB8-4C77-AAFE-1128060764D8}"/>
              </a:ext>
            </a:extLst>
          </p:cNvPr>
          <p:cNvSpPr txBox="1"/>
          <p:nvPr/>
        </p:nvSpPr>
        <p:spPr>
          <a:xfrm>
            <a:off x="1142807" y="1459485"/>
            <a:ext cx="37308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kerman" panose="04090605060D06020702" pitchFamily="82" charset="0"/>
                <a:cs typeface="Athiti" panose="00000500000000000000" pitchFamily="2" charset="-34"/>
              </a:rPr>
              <a:t>ONECUT</a:t>
            </a:r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A6267-7E90-404A-BDE6-8505FD6B3487}"/>
              </a:ext>
            </a:extLst>
          </p:cNvPr>
          <p:cNvSpPr txBox="1"/>
          <p:nvPr/>
        </p:nvSpPr>
        <p:spPr>
          <a:xfrm>
            <a:off x="1265719" y="2175898"/>
            <a:ext cx="3484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 CUP</a:t>
            </a:r>
            <a:r>
              <a:rPr lang="en-US" sz="2400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of </a:t>
            </a:r>
            <a:r>
              <a:rPr lang="en-US" sz="2400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 o f </a:t>
            </a:r>
            <a:r>
              <a:rPr lang="en-US" sz="2400" b="1" dirty="0" err="1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f</a:t>
            </a:r>
            <a:r>
              <a:rPr lang="en-US" sz="2400" b="1" dirty="0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e </a:t>
            </a:r>
            <a:r>
              <a:rPr lang="en-US" sz="2400" b="1" dirty="0" err="1">
                <a:solidFill>
                  <a:srgbClr val="FFFF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</a:t>
            </a:r>
            <a:endParaRPr lang="th-TH" sz="2400" b="1" dirty="0">
              <a:solidFill>
                <a:srgbClr val="FFFF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4363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F4CE95-FF4A-476D-AE68-36CA1B95B263}"/>
              </a:ext>
            </a:extLst>
          </p:cNvPr>
          <p:cNvSpPr/>
          <p:nvPr/>
        </p:nvSpPr>
        <p:spPr>
          <a:xfrm>
            <a:off x="5081046" y="0"/>
            <a:ext cx="711095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D4A5E-9246-4795-8BAC-229CEA19DA7F}"/>
              </a:ext>
            </a:extLst>
          </p:cNvPr>
          <p:cNvSpPr txBox="1"/>
          <p:nvPr/>
        </p:nvSpPr>
        <p:spPr>
          <a:xfrm>
            <a:off x="6096000" y="301658"/>
            <a:ext cx="496011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85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OPENING SCENE </a:t>
            </a:r>
          </a:p>
          <a:p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(Premiere Set / Premiere Collection) </a:t>
            </a:r>
            <a:endParaRPr lang="th-TH" sz="18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18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เปิดตัวพร้อมผลิตภัณฑ์</a:t>
            </a:r>
          </a:p>
          <a:p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ที่จะเป็นสตาร์ตอ</a:t>
            </a:r>
            <a:r>
              <a:rPr lang="th-TH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ัพ</a:t>
            </a: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ของทุกคน </a:t>
            </a:r>
          </a:p>
          <a:p>
            <a:endParaRPr lang="th-TH" sz="16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8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 ครีเอทีฟกาแฟ 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ONECUT COFFEE 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กาแฟฟรีซดราย (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Freeze-Dried)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ชงน้ำร้อนหรือน้ำเย็นได้ 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พร้อมบรรจุภัณฑ์ดีไซน์พิเศษ</a:t>
            </a:r>
            <a:endParaRPr lang="en-US" sz="16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2 </a:t>
            </a:r>
            <a:r>
              <a:rPr lang="th-TH" sz="18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ภาพยนตร์ </a:t>
            </a:r>
            <a:r>
              <a:rPr lang="en-US" sz="1800" b="1" dirty="0" err="1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Onecut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Monk </a:t>
            </a:r>
            <a:endParaRPr lang="th-TH" sz="1800" b="1" dirty="0">
              <a:solidFill>
                <a:schemeClr val="accent2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พร้อมผลิตภัณฑ์ และ เอ็ดดูเทนเมน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ต์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ของภาพยนตร์ </a:t>
            </a:r>
          </a:p>
          <a:p>
            <a:r>
              <a:rPr lang="th-TH" sz="16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3 นำดื่มจากดวงดาว 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ONECUT REFRESH </a:t>
            </a:r>
            <a:r>
              <a:rPr lang="th-TH" sz="1600" b="1" dirty="0">
                <a:solidFill>
                  <a:schemeClr val="accent2">
                    <a:lumMod val="50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กลิ่นมะลิ </a:t>
            </a:r>
          </a:p>
          <a:p>
            <a:endParaRPr lang="th-TH" sz="1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34993-B75C-473B-A87F-D14AC145D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1047" cy="3500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6162D-8627-49B9-805C-D4629A212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638"/>
            <a:ext cx="5081047" cy="3387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555571-35D4-414C-AE4F-C4E594E0D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03" y="4430597"/>
            <a:ext cx="3050926" cy="2217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23217-9D0F-4F02-B560-129906EBC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903" y="3133905"/>
            <a:ext cx="1425955" cy="372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1C26DF-0868-4D00-A1B8-C591F4637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00659"/>
            <a:ext cx="1970160" cy="2625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86173-25ED-481E-A09D-6D16C9E4A7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1" y="2912882"/>
            <a:ext cx="641100" cy="474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2DD580-BA53-4515-BA83-1666BFDCC4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79" y="2896665"/>
            <a:ext cx="1031841" cy="474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56F464-0568-44AB-89FF-457C20691A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109" y="169682"/>
            <a:ext cx="1435020" cy="6598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AE0DB0-E031-49FE-A4A5-6BDB075993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00" y="999241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60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748FBD-F3A9-48D0-9C00-2AA34B35EC23}"/>
              </a:ext>
            </a:extLst>
          </p:cNvPr>
          <p:cNvSpPr/>
          <p:nvPr/>
        </p:nvSpPr>
        <p:spPr>
          <a:xfrm>
            <a:off x="-68094" y="-25251"/>
            <a:ext cx="12260093" cy="69068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091F94-BDE8-47BC-9DC0-C37C120D4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81" y="379379"/>
            <a:ext cx="1970160" cy="262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1D852-9B72-49A0-A4A9-56B6BF1AD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0" y="282102"/>
            <a:ext cx="9358753" cy="6239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320A1-C960-4EC9-B84A-F9597FFA4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66" y="4843805"/>
            <a:ext cx="3050926" cy="2217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4F23F2-8937-4078-A9DB-9D291D78E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494" y="2398284"/>
            <a:ext cx="1716647" cy="448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3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A1D61C-9FBF-4FAA-A449-AC790BA3379E}"/>
              </a:ext>
            </a:extLst>
          </p:cNvPr>
          <p:cNvSpPr/>
          <p:nvPr/>
        </p:nvSpPr>
        <p:spPr>
          <a:xfrm>
            <a:off x="3921097" y="0"/>
            <a:ext cx="8262162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D8E30E-B73E-4CF4-885C-EE4F7275971B}"/>
              </a:ext>
            </a:extLst>
          </p:cNvPr>
          <p:cNvSpPr txBox="1"/>
          <p:nvPr/>
        </p:nvSpPr>
        <p:spPr>
          <a:xfrm>
            <a:off x="4967926" y="1211056"/>
            <a:ext cx="7224074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>
                <a:latin typeface="Prompt" panose="00000500000000000000" pitchFamily="2" charset="-34"/>
                <a:cs typeface="Prompt" panose="00000500000000000000" pitchFamily="2" charset="-34"/>
              </a:rPr>
              <a:t>สินค้าและบริการหลัก ใน</a:t>
            </a:r>
            <a:r>
              <a:rPr lang="th-TH" sz="2800" b="1" dirty="0" err="1">
                <a:latin typeface="Prompt" panose="00000500000000000000" pitchFamily="2" charset="-34"/>
                <a:cs typeface="Prompt" panose="00000500000000000000" pitchFamily="2" charset="-34"/>
              </a:rPr>
              <a:t>เฟส</a:t>
            </a:r>
            <a:r>
              <a:rPr lang="th-TH" sz="2800" b="1" dirty="0">
                <a:latin typeface="Prompt" panose="00000500000000000000" pitchFamily="2" charset="-34"/>
                <a:cs typeface="Prompt" panose="00000500000000000000" pitchFamily="2" charset="-34"/>
              </a:rPr>
              <a:t>ต่อไป :</a:t>
            </a:r>
          </a:p>
          <a:p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ผลิตภัณฑ์</a:t>
            </a:r>
            <a:r>
              <a:rPr lang="en-US" sz="2400" b="1" dirty="0">
                <a:latin typeface="Prompt" panose="00000500000000000000" pitchFamily="2" charset="-34"/>
                <a:cs typeface="Prompt" panose="00000500000000000000" pitchFamily="2" charset="-34"/>
              </a:rPr>
              <a:t> EDUTAINMENT-ENTERTAINMENT</a:t>
            </a:r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คอร</a:t>
            </a:r>
            <a:r>
              <a:rPr lang="th-TH" sz="16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์ส</a:t>
            </a:r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เรียน </a:t>
            </a:r>
            <a:r>
              <a:rPr lang="th-TH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/ออฟไลน์-ออนไลน์ </a:t>
            </a:r>
            <a:r>
              <a:rPr lang="en-US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AI </a:t>
            </a:r>
            <a:r>
              <a:rPr lang="th-TH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การตลาด การเขียนโปรแกรม การพัฒนาตนเอง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ภาพยนตร์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 / เช่น </a:t>
            </a:r>
            <a:r>
              <a:rPr kumimoji="0" lang="en-US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ONECUT MONK 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แฟรนไชส์ต่อเนื่อง และถาะยนตร์อื่นๆ)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thiti" panose="00000500000000000000" pitchFamily="2" charset="-34"/>
              <a:ea typeface="Times New Roman" panose="02020603050405020304" pitchFamily="18" charset="0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คอนเสิร์ต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 / งานแสดงศิลปะ / นิทรรศการ / </a:t>
            </a:r>
            <a:r>
              <a:rPr kumimoji="0" lang="th-TH" altLang="th-TH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เวิร์ก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ช็อป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thiti" panose="00000500000000000000" pitchFamily="2" charset="-34"/>
              <a:ea typeface="Times New Roman" panose="02020603050405020304" pitchFamily="18" charset="0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รายการ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 / </a:t>
            </a:r>
            <a:r>
              <a:rPr kumimoji="0" lang="en-US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Podcast / 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หนังสือ / อีบุ</a:t>
            </a:r>
            <a:r>
              <a:rPr kumimoji="0" lang="th-TH" altLang="th-TH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๊ก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thiti" panose="00000500000000000000" pitchFamily="2" charset="-34"/>
              <a:ea typeface="Times New Roman" panose="02020603050405020304" pitchFamily="18" charset="0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คอร</a:t>
            </a:r>
            <a:r>
              <a:rPr kumimoji="0" lang="th-TH" altLang="th-TH" sz="16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์ส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เรียน 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/ แพลตฟอร์มออนไลน์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thiti" panose="00000500000000000000" pitchFamily="2" charset="-34"/>
              <a:ea typeface="Times New Roman" panose="02020603050405020304" pitchFamily="18" charset="0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รายได้จาก</a:t>
            </a:r>
            <a:r>
              <a:rPr lang="th-TH" altLang="th-TH" sz="1600" b="1" dirty="0">
                <a:solidFill>
                  <a:schemeClr val="bg1"/>
                </a:solidFill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การ</a:t>
            </a: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ผลิต </a:t>
            </a:r>
            <a:r>
              <a:rPr kumimoji="0" lang="en-US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Content 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งานโปรด</a:t>
            </a:r>
            <a:r>
              <a:rPr kumimoji="0" lang="th-TH" altLang="th-TH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ัคชั่น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thiti" panose="00000500000000000000" pitchFamily="2" charset="-34"/>
              <a:ea typeface="Times New Roman" panose="02020603050405020304" pitchFamily="18" charset="0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ค่าสปอนเซอร์ 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/ ไลฟ์สด / </a:t>
            </a:r>
            <a:r>
              <a:rPr kumimoji="0" lang="th-TH" altLang="th-TH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คร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ีเอ</a:t>
            </a:r>
            <a:r>
              <a:rPr kumimoji="0" lang="th-TH" altLang="th-TH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เต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อร์ / ซับส</a:t>
            </a:r>
            <a:r>
              <a:rPr kumimoji="0" lang="th-TH" altLang="th-TH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คริป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ชัน</a:t>
            </a:r>
            <a:endParaRPr kumimoji="0" lang="en-US" altLang="th-TH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thiti" panose="00000500000000000000" pitchFamily="2" charset="-34"/>
              <a:ea typeface="Times New Roman" panose="02020603050405020304" pitchFamily="18" charset="0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th-TH" altLang="th-TH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ขายลิขสิทธิ์ 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/ รายได้จากแพลตฟอร์ม </a:t>
            </a:r>
            <a:r>
              <a:rPr kumimoji="0" lang="en-US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VOD / OTT </a:t>
            </a:r>
            <a:r>
              <a:rPr kumimoji="0" lang="th-TH" altLang="th-TH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ฯลฯ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th-TH" sz="16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ขายสินค้า </a:t>
            </a:r>
            <a:r>
              <a:rPr lang="th-TH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/ ภาพยนตร์ เพลง, ไวนิล </a:t>
            </a:r>
            <a:r>
              <a:rPr lang="en-US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DVD </a:t>
            </a:r>
            <a:r>
              <a:rPr lang="th-TH" sz="1600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อีเ</a:t>
            </a:r>
            <a:r>
              <a:rPr lang="th-TH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วน</a:t>
            </a:r>
            <a:r>
              <a:rPr lang="th-TH" sz="1600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ต์</a:t>
            </a:r>
            <a:r>
              <a:rPr lang="th-TH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, คอนเสิร์ต, พอดแคสต์, หนังสือ, </a:t>
            </a:r>
            <a:r>
              <a:rPr lang="en-US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E-book, </a:t>
            </a:r>
            <a:r>
              <a:rPr lang="th-TH" sz="16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หนังสือ ของสะสม</a:t>
            </a:r>
          </a:p>
          <a:p>
            <a:r>
              <a:rPr lang="th-TH" sz="2400" b="1" dirty="0">
                <a:latin typeface="Prompt" panose="00000500000000000000" pitchFamily="2" charset="-34"/>
                <a:cs typeface="Prompt" panose="00000500000000000000" pitchFamily="2" charset="-34"/>
              </a:rPr>
              <a:t>แพลตฟอร์มสินค้า 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ความงาม ไลฟ์สไตล์ สุขภาพ สินค้าสำหรับสัตว์เลี้ยง เทคโนโลยี การเกษตร และผลิตภัณฑ์รักษ์โลก</a:t>
            </a:r>
          </a:p>
          <a:p>
            <a:endParaRPr lang="th-TH" sz="18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4E24A-3E23-48A9-A758-F0CA94FAB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21100" cy="2979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DCDF19-4F81-4512-BACF-FEB770EFC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76" y="2958279"/>
            <a:ext cx="3878343" cy="39210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D9DF4A-9A04-4A18-B764-D7D345610EEE}"/>
              </a:ext>
            </a:extLst>
          </p:cNvPr>
          <p:cNvGrpSpPr/>
          <p:nvPr/>
        </p:nvGrpSpPr>
        <p:grpSpPr>
          <a:xfrm>
            <a:off x="4717004" y="4918828"/>
            <a:ext cx="6613198" cy="2306399"/>
            <a:chOff x="3789601" y="4656842"/>
            <a:chExt cx="6613198" cy="2306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6834AE-7AD4-4BFB-AC62-24016C051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601" y="4656842"/>
              <a:ext cx="2306399" cy="23063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FD6FCB-4A62-4DA1-8514-16B9BA33F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4045" y="5187222"/>
              <a:ext cx="2306399" cy="12973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D9BC43-3CD4-424B-9131-19CF9417A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761" y="4965624"/>
              <a:ext cx="2461038" cy="1740546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D91F6-5936-4B77-BB54-48F9DC08EB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6" y="169682"/>
            <a:ext cx="1783473" cy="82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B4D727-DCF6-4BF7-86FF-7850158D0D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4" y="337867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9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DD41A8-5D86-4F8F-97BC-5583964D07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855427-72DB-496A-8D2D-54245834987A}"/>
              </a:ext>
            </a:extLst>
          </p:cNvPr>
          <p:cNvSpPr txBox="1"/>
          <p:nvPr/>
        </p:nvSpPr>
        <p:spPr>
          <a:xfrm>
            <a:off x="5540948" y="1920139"/>
            <a:ext cx="6085674" cy="2935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เครื่องมือแห่งความสำเร็จ : ของทุกคน </a:t>
            </a:r>
            <a:endParaRPr lang="en-US" dirty="0">
              <a:solidFill>
                <a:schemeClr val="bg1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b="1" dirty="0">
                <a:solidFill>
                  <a:srgbClr val="FFFF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1. </a:t>
            </a:r>
            <a:r>
              <a:rPr lang="en-US" sz="1800" b="1" dirty="0">
                <a:solidFill>
                  <a:srgbClr val="FFFF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C3 Marketing </a:t>
            </a:r>
            <a:r>
              <a:rPr lang="th-TH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(</a:t>
            </a: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Creative Content Cinema Marketing</a:t>
            </a:r>
            <a:r>
              <a:rPr lang="th-TH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) </a:t>
            </a: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: </a:t>
            </a:r>
            <a:r>
              <a:rPr lang="en-US" sz="1800" b="1" dirty="0">
                <a:solidFill>
                  <a:srgbClr val="F856F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STORY TELLING</a:t>
            </a:r>
            <a:r>
              <a:rPr lang="th-TH" sz="1800" b="1" dirty="0">
                <a:solidFill>
                  <a:srgbClr val="F856F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การใช้หนัง เพลง คอนเสิร์ต ความรู้ และ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AI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เป็นเนื้อหาเพื่อเชื่อมโยงกับผลิตภัณฑ์ และสร้างประสบการณ์ใหม่ให้กับผู้บริโภค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b="1" dirty="0">
                <a:solidFill>
                  <a:srgbClr val="F856F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2. </a:t>
            </a:r>
            <a:r>
              <a:rPr lang="en-US" sz="1800" b="1" dirty="0">
                <a:solidFill>
                  <a:srgbClr val="F856F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Highbridge NETWORK </a:t>
            </a: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: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สร้างเครือข่ายที่มีคุณภาพสูง และให้ผลตอบแทนที่ยั่งยืน </a:t>
            </a:r>
            <a:r>
              <a:rPr lang="th-TH" sz="18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ดั่งลม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หายใจของธุรกิจ ที่สมาชิกทุกคนมีส่วนร่วมและรับผลประโยชน์อย่างเป็นธรรม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8757F-8822-43FD-928E-373238628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1" y="1068271"/>
            <a:ext cx="4721458" cy="4721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F3E4E-6FD4-4ABD-992E-4A956BF05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31" y="743923"/>
            <a:ext cx="1783473" cy="820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41A934-009E-4A67-AA02-762AD2F84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75" y="5623596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0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D5449-CE17-45E5-BB67-2485DC98C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5470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6107A-2623-4A7D-B79F-0C436D75C541}"/>
              </a:ext>
            </a:extLst>
          </p:cNvPr>
          <p:cNvSpPr/>
          <p:nvPr/>
        </p:nvSpPr>
        <p:spPr>
          <a:xfrm>
            <a:off x="9106292" y="-25251"/>
            <a:ext cx="3085707" cy="6906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D2B101-4F07-49E4-B1E4-51404D9AC56D}"/>
              </a:ext>
            </a:extLst>
          </p:cNvPr>
          <p:cNvSpPr txBox="1"/>
          <p:nvPr/>
        </p:nvSpPr>
        <p:spPr>
          <a:xfrm>
            <a:off x="9106292" y="551279"/>
            <a:ext cx="3157980" cy="5753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200" b="1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กาแฟ</a:t>
            </a:r>
            <a:r>
              <a:rPr lang="th-TH" sz="3200" b="1" dirty="0" err="1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วั</a:t>
            </a:r>
            <a:r>
              <a:rPr lang="th-TH" sz="3200" b="1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นค</a:t>
            </a:r>
            <a:r>
              <a:rPr lang="th-TH" sz="3200" b="1" dirty="0" err="1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ัต</a:t>
            </a:r>
            <a:endParaRPr lang="en-US" sz="32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กาแฟ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Freeze-Dried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พรีเมียม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Pocket Coffee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ในถ้วย พร้อมกล่องใส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4 กลิ่นพิเศษ แตกต่าง เช่น กล้วยหอม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,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มะพร้าว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,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มะลิ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, </a:t>
            </a:r>
            <a:r>
              <a:rPr lang="th-TH" sz="18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และ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สูตรเข้มข้น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 err="1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แพ็ก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th-TH" sz="18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15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ถ้วย </a:t>
            </a:r>
            <a:endParaRPr lang="en-US" sz="1800" dirty="0">
              <a:effectLst/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STARTUP SET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รวมของแถมและสิทธิ์ทำธุรกิจ เพียง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b="1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500 บาท                </a:t>
            </a:r>
            <a:r>
              <a:rPr lang="th-TH" sz="1800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พร้อมสิทธิพิเศษมากมาย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h-TH" sz="1800" dirty="0"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ราคาขายปลีก </a:t>
            </a:r>
            <a:r>
              <a:rPr lang="th-TH" sz="1800" b="1" dirty="0"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1200 บาท              </a:t>
            </a:r>
            <a:r>
              <a:rPr lang="th-TH" sz="1800" b="1" dirty="0"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ราคาสมาชิก 900 บาท</a:t>
            </a:r>
            <a:endParaRPr lang="en-US" sz="1800" b="1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DC2FA-E8F2-49B8-B663-A273DF2D8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0" y="5897264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90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08D187-4DBA-4042-8B52-DA22DC10555E}"/>
              </a:ext>
            </a:extLst>
          </p:cNvPr>
          <p:cNvSpPr/>
          <p:nvPr/>
        </p:nvSpPr>
        <p:spPr>
          <a:xfrm>
            <a:off x="8257880" y="0"/>
            <a:ext cx="393411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525F87-B494-4113-9372-48D1E6A71561}"/>
              </a:ext>
            </a:extLst>
          </p:cNvPr>
          <p:cNvSpPr/>
          <p:nvPr/>
        </p:nvSpPr>
        <p:spPr>
          <a:xfrm>
            <a:off x="0" y="0"/>
            <a:ext cx="8257879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A93544-5E1D-4413-AB02-59FA79426476}"/>
              </a:ext>
            </a:extLst>
          </p:cNvPr>
          <p:cNvSpPr txBox="1"/>
          <p:nvPr/>
        </p:nvSpPr>
        <p:spPr>
          <a:xfrm>
            <a:off x="4940038" y="72162"/>
            <a:ext cx="3273851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th-TH" altLang="th-TH" sz="1800" b="1" i="0" u="none" strike="noStrike" cap="none" normalizeH="0" baseline="0" dirty="0">
              <a:ln>
                <a:noFill/>
              </a:ln>
              <a:solidFill>
                <a:srgbClr val="101112"/>
              </a:solidFill>
              <a:effectLst/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กลิ่นกล้วยหอมเสน่ห์หา</a:t>
            </a: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 - กาแฟที่มีกลิ่นหอมหวานของกล้วยหอม ที่จะทำให้คุณรู้สึกอบอุ่นและใกล้ชิด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th-TH" altLang="th-TH" sz="1800" b="1" dirty="0">
              <a:solidFill>
                <a:srgbClr val="101112"/>
              </a:solidFill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th-TH" altLang="th-TH" sz="1800" b="1" dirty="0">
              <a:solidFill>
                <a:srgbClr val="101112"/>
              </a:solidFill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h-TH" altLang="th-TH" sz="1800" b="1" dirty="0">
                <a:solidFill>
                  <a:srgbClr val="101112"/>
                </a:solidFill>
                <a:latin typeface="Athiti" panose="00000500000000000000" pitchFamily="2" charset="-34"/>
                <a:cs typeface="Athiti" panose="00000500000000000000" pitchFamily="2" charset="-34"/>
              </a:rPr>
              <a:t>2 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กลิ่นมะลิแห่งความเทิดทูนบูชา</a:t>
            </a: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กาแฟที่มีกลิ่นหอมละมุนของมะลิ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ที่จะทำให้คุณรู้สึกสงบและเทิดทูน และคิดถึงแม่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th-TH" altLang="th-TH" sz="1800" dirty="0">
              <a:solidFill>
                <a:srgbClr val="101112"/>
              </a:solidFill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th-TH" altLang="th-TH" sz="1800" b="0" i="0" u="none" strike="noStrike" cap="none" normalizeH="0" baseline="0" dirty="0">
              <a:ln>
                <a:noFill/>
              </a:ln>
              <a:solidFill>
                <a:srgbClr val="101112"/>
              </a:solidFill>
              <a:effectLst/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th-TH" altLang="th-TH" sz="1800" b="1" i="0" u="none" strike="noStrike" cap="none" normalizeH="0" baseline="0" dirty="0">
              <a:ln>
                <a:noFill/>
              </a:ln>
              <a:solidFill>
                <a:srgbClr val="101112"/>
              </a:solidFill>
              <a:effectLst/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3 กลิ่นมะพร้าวหอมตาชื่นใจ</a:t>
            </a: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 - กาแฟที่มีกลิ่นหอมสดชื่นของมะพร้าว ที่จะทำให้คุณรู้สึกผ่อนคลายและสดชื่น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th-TH" altLang="th-TH" sz="1800" b="0" i="0" u="none" strike="noStrike" cap="none" normalizeH="0" baseline="0" dirty="0">
              <a:ln>
                <a:noFill/>
              </a:ln>
              <a:solidFill>
                <a:srgbClr val="101112"/>
              </a:solidFill>
              <a:effectLst/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th-TH" altLang="th-TH" sz="1800" dirty="0">
              <a:solidFill>
                <a:srgbClr val="101112"/>
              </a:solidFill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1800" b="1" dirty="0">
                <a:solidFill>
                  <a:srgbClr val="101112"/>
                </a:solidFill>
                <a:latin typeface="Athiti" panose="00000500000000000000" pitchFamily="2" charset="-34"/>
                <a:cs typeface="Athiti" panose="00000500000000000000" pitchFamily="2" charset="-34"/>
              </a:rPr>
              <a:t>4</a:t>
            </a: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 </a:t>
            </a:r>
            <a:r>
              <a:rPr lang="th-TH" altLang="th-TH" sz="1800" b="1" dirty="0">
                <a:solidFill>
                  <a:srgbClr val="101112"/>
                </a:solidFill>
                <a:latin typeface="Athiti" panose="00000500000000000000" pitchFamily="2" charset="-34"/>
                <a:cs typeface="Athiti" panose="00000500000000000000" pitchFamily="2" charset="-34"/>
              </a:rPr>
              <a:t>กาแฟดำคั่วเข้ม ออริจินอล</a:t>
            </a: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rgbClr val="101112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- กาแฟที่มีกลิ่นหอมของกาแฟจากยอดดอย เข้มถึงคอกาแฟ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th-T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thiti" panose="00000500000000000000" pitchFamily="2" charset="-34"/>
              <a:cs typeface="Athiti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834A01-C16E-4FF0-A6A4-6CE3FCE60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203"/>
            <a:ext cx="4807670" cy="2154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111DA-FDA5-4E75-8DAA-F23753CFB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664"/>
            <a:ext cx="4829104" cy="2264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A3BFA-CCD2-4621-A799-CF812E178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2640"/>
            <a:ext cx="4807670" cy="2352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2FC131-3CCA-42C0-8DA6-ED04761D7883}"/>
              </a:ext>
            </a:extLst>
          </p:cNvPr>
          <p:cNvSpPr txBox="1"/>
          <p:nvPr/>
        </p:nvSpPr>
        <p:spPr>
          <a:xfrm>
            <a:off x="8668731" y="488295"/>
            <a:ext cx="3112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สี่กลิ่นแห่งความทรงจำ</a:t>
            </a:r>
            <a:endParaRPr kumimoji="0" lang="th-TH" altLang="th-TH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thiti" panose="00000500000000000000" pitchFamily="2" charset="-34"/>
              <a:cs typeface="Athiti" panose="00000500000000000000" pitchFamily="2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thiti" panose="00000500000000000000" pitchFamily="2" charset="-34"/>
                <a:cs typeface="Athiti" panose="00000500000000000000" pitchFamily="2" charset="-34"/>
              </a:rPr>
              <a:t>เราภูมิใจที่จะนำเสนอกลิ่นกาแฟพิเศษสามกลิ่น ที่จะพาคุณย้อนกลับไปสู่ความทรงจำอันแสนพิเศษ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994CAD-5117-4CB5-8079-850989FBB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731" y="2905759"/>
            <a:ext cx="2500851" cy="2500851"/>
          </a:xfrm>
          <a:prstGeom prst="rect">
            <a:avLst/>
          </a:prstGeom>
        </p:spPr>
      </p:pic>
      <p:pic>
        <p:nvPicPr>
          <p:cNvPr id="1026" name="Picture 2" descr="Light Roast Vs Dark Roast: The Differences Revealed | The Coffee Bean &amp; Tea  Leaf® Online Store">
            <a:extLst>
              <a:ext uri="{FF2B5EF4-FFF2-40B4-BE49-F238E27FC236}">
                <a16:creationId xmlns:a16="http://schemas.microsoft.com/office/drawing/2014/main" id="{B87EF9F5-5377-47D6-925E-0FE9BBC7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40960"/>
            <a:ext cx="4807669" cy="17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85CB5B-8EBC-4F7C-ADCC-DFCBC1DFA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674" y="5809682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64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428F46-FDC2-4394-BED6-5800807CCFCA}"/>
              </a:ext>
            </a:extLst>
          </p:cNvPr>
          <p:cNvSpPr/>
          <p:nvPr/>
        </p:nvSpPr>
        <p:spPr>
          <a:xfrm>
            <a:off x="1" y="-24409"/>
            <a:ext cx="12191999" cy="6906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26F09-14B5-4EF0-A0CD-5361DB76074C}"/>
              </a:ext>
            </a:extLst>
          </p:cNvPr>
          <p:cNvSpPr txBox="1"/>
          <p:nvPr/>
        </p:nvSpPr>
        <p:spPr>
          <a:xfrm>
            <a:off x="1844756" y="1133545"/>
            <a:ext cx="10479462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ร่วมเติบโตไปด้วยกัน : เมล็ดพันธุ์แรกในไร่กาแฟ </a:t>
            </a:r>
            <a:r>
              <a:rPr lang="en-US" sz="2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ONECUT COFFEE</a:t>
            </a:r>
            <a:endParaRPr lang="en-US" sz="16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8C60C8-4E4B-432C-930A-DF3B08758B48}"/>
              </a:ext>
            </a:extLst>
          </p:cNvPr>
          <p:cNvSpPr txBox="1"/>
          <p:nvPr/>
        </p:nvSpPr>
        <p:spPr>
          <a:xfrm>
            <a:off x="2431348" y="1823430"/>
            <a:ext cx="9472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1 </a:t>
            </a:r>
            <a:r>
              <a:rPr lang="th-TH" sz="2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th-TH" b="1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เข้ามาเป็น</a:t>
            </a:r>
            <a:r>
              <a:rPr lang="en-US" sz="2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☕</a:t>
            </a:r>
            <a:r>
              <a:rPr lang="en-US" sz="2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Coffee Lover </a:t>
            </a:r>
            <a:r>
              <a:rPr lang="th-TH" sz="28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		สมัคร </a:t>
            </a:r>
            <a:r>
              <a:rPr lang="en-US" sz="28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500 </a:t>
            </a:r>
            <a:r>
              <a:rPr lang="th-TH" sz="28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บาท</a:t>
            </a:r>
            <a:endParaRPr lang="th-TH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9524E-C521-4757-ABBC-C6837E454F6B}"/>
              </a:ext>
            </a:extLst>
          </p:cNvPr>
          <p:cNvSpPr txBox="1"/>
          <p:nvPr/>
        </p:nvSpPr>
        <p:spPr>
          <a:xfrm>
            <a:off x="3518252" y="2459503"/>
            <a:ext cx="22081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ได้รับกาแฟ </a:t>
            </a:r>
            <a:r>
              <a:rPr lang="en-US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1 </a:t>
            </a:r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กล่อง</a:t>
            </a:r>
            <a:br>
              <a:rPr lang="en-US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</a:br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บัตรชมภาพยนตร์</a:t>
            </a:r>
            <a:br>
              <a:rPr lang="en-US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</a:br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สิทธิร่วมกิจกรรม</a:t>
            </a:r>
            <a:br>
              <a:rPr lang="en-US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</a:br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ค่าแนะนำ </a:t>
            </a:r>
            <a:r>
              <a:rPr lang="en-US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20%</a:t>
            </a:r>
            <a:br>
              <a:rPr lang="en-US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</a:br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โบนัสสายงาน </a:t>
            </a:r>
            <a:r>
              <a:rPr lang="en-US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4 </a:t>
            </a:r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ชั้น</a:t>
            </a:r>
          </a:p>
          <a:p>
            <a:r>
              <a:rPr lang="th-TH" sz="2000" dirty="0"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ชั้นละ 5 </a:t>
            </a:r>
            <a:r>
              <a:rPr lang="en-US" sz="2000" dirty="0"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%</a:t>
            </a:r>
            <a:r>
              <a:rPr lang="th-TH" sz="2000" dirty="0">
                <a:effectLst/>
                <a:latin typeface="Athiti" panose="00000500000000000000" pitchFamily="2" charset="-34"/>
                <a:ea typeface="Times New Roman" panose="02020603050405020304" pitchFamily="18" charset="0"/>
                <a:cs typeface="Athiti" panose="00000500000000000000" pitchFamily="2" charset="-34"/>
              </a:rPr>
              <a:t> </a:t>
            </a:r>
            <a:endParaRPr lang="th-TH" sz="2000" dirty="0">
              <a:latin typeface="Athiti" panose="00000500000000000000" pitchFamily="2" charset="-34"/>
              <a:cs typeface="Athiti" panose="00000500000000000000" pitchFamily="2" charset="-3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1E2CD0-1ED6-4B19-8C36-8149A15A6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194" y="2656474"/>
            <a:ext cx="1757694" cy="9308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BC66F5-BD42-4170-949E-8FEE6B2715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68" y="2502301"/>
            <a:ext cx="2136114" cy="17561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9C7B24-767A-408E-BF1C-38FA16462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34" y="2644558"/>
            <a:ext cx="1288153" cy="14813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3C3236-9620-46AE-993F-47989B29AA8E}"/>
              </a:ext>
            </a:extLst>
          </p:cNvPr>
          <p:cNvSpPr txBox="1"/>
          <p:nvPr/>
        </p:nvSpPr>
        <p:spPr>
          <a:xfrm>
            <a:off x="8976476" y="2568197"/>
            <a:ext cx="2273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7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20</a:t>
            </a:r>
            <a:r>
              <a:rPr lang="en-US" sz="7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%</a:t>
            </a:r>
            <a:endParaRPr lang="th-TH" sz="7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EEE00C-02CF-4387-A87B-E65D99545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3984" cy="11026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1223026-7A62-4327-876C-022CAC52E486}"/>
              </a:ext>
            </a:extLst>
          </p:cNvPr>
          <p:cNvSpPr/>
          <p:nvPr/>
        </p:nvSpPr>
        <p:spPr>
          <a:xfrm>
            <a:off x="6828816" y="0"/>
            <a:ext cx="5346889" cy="11026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4A3A7-E904-4223-AB2A-E720B257D2F2}"/>
              </a:ext>
            </a:extLst>
          </p:cNvPr>
          <p:cNvSpPr txBox="1"/>
          <p:nvPr/>
        </p:nvSpPr>
        <p:spPr>
          <a:xfrm>
            <a:off x="6976353" y="135822"/>
            <a:ext cx="3762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เข้าสวนกาแฟ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954FE-5531-4DD3-A366-29F9669B7CEA}"/>
              </a:ext>
            </a:extLst>
          </p:cNvPr>
          <p:cNvSpPr txBox="1"/>
          <p:nvPr/>
        </p:nvSpPr>
        <p:spPr>
          <a:xfrm>
            <a:off x="-79364" y="629205"/>
            <a:ext cx="14587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🌱</a:t>
            </a:r>
            <a:endParaRPr lang="th-TH" sz="12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9FB238-C588-4AA2-9F8F-19C2A5BDB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7556"/>
              </p:ext>
            </p:extLst>
          </p:nvPr>
        </p:nvGraphicFramePr>
        <p:xfrm>
          <a:off x="1254748" y="4468658"/>
          <a:ext cx="10211483" cy="2151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0182">
                  <a:extLst>
                    <a:ext uri="{9D8B030D-6E8A-4147-A177-3AD203B41FA5}">
                      <a16:colId xmlns:a16="http://schemas.microsoft.com/office/drawing/2014/main" val="3451728702"/>
                    </a:ext>
                  </a:extLst>
                </a:gridCol>
                <a:gridCol w="2860560">
                  <a:extLst>
                    <a:ext uri="{9D8B030D-6E8A-4147-A177-3AD203B41FA5}">
                      <a16:colId xmlns:a16="http://schemas.microsoft.com/office/drawing/2014/main" val="2757591570"/>
                    </a:ext>
                  </a:extLst>
                </a:gridCol>
                <a:gridCol w="2031087">
                  <a:extLst>
                    <a:ext uri="{9D8B030D-6E8A-4147-A177-3AD203B41FA5}">
                      <a16:colId xmlns:a16="http://schemas.microsoft.com/office/drawing/2014/main" val="3128968782"/>
                    </a:ext>
                  </a:extLst>
                </a:gridCol>
                <a:gridCol w="1429160">
                  <a:extLst>
                    <a:ext uri="{9D8B030D-6E8A-4147-A177-3AD203B41FA5}">
                      <a16:colId xmlns:a16="http://schemas.microsoft.com/office/drawing/2014/main" val="1098306002"/>
                    </a:ext>
                  </a:extLst>
                </a:gridCol>
                <a:gridCol w="1200494">
                  <a:extLst>
                    <a:ext uri="{9D8B030D-6E8A-4147-A177-3AD203B41FA5}">
                      <a16:colId xmlns:a16="http://schemas.microsoft.com/office/drawing/2014/main" val="3772265648"/>
                    </a:ext>
                  </a:extLst>
                </a:gridCol>
              </a:tblGrid>
              <a:tr h="456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ตำแหน่ง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เงื่อนไข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สิทธิพิเศษ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0670508"/>
                  </a:ext>
                </a:extLst>
              </a:tr>
              <a:tr h="4565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☕ 1 Coffee Lover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 สมัคร 500 บาทรับสินค้า 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20%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-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 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-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03044748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☕ 2 Coffee Addict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 ใต้สายงานครบ 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125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คน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-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ได้รับส่วนแบ่งพิเศษ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+1%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+2%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09603442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☕ 3 Caffeine Junkie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 ใต้สายงานครบ 4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00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คน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-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ได้รับส่วนแบ่งพิเศษ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+2%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+4%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20672886"/>
                  </a:ext>
                </a:extLst>
              </a:tr>
              <a:tr h="412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☕ 4 Barista-at-heart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 ใต้สายงานครบ 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500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คน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- </a:t>
                      </a:r>
                      <a:r>
                        <a:rPr lang="th-TH" sz="16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ได้รับส่วนแบ่งพิเศษ</a:t>
                      </a:r>
                      <a:endParaRPr lang="en-US" sz="16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+3%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+10%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37134551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925BBA1-0B37-4C1B-BFA8-87B57F146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7" y="155801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63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B84CC5B8-E624-4203-A890-6758D97ED2D6}"/>
              </a:ext>
            </a:extLst>
          </p:cNvPr>
          <p:cNvSpPr/>
          <p:nvPr/>
        </p:nvSpPr>
        <p:spPr>
          <a:xfrm>
            <a:off x="-3062" y="3424546"/>
            <a:ext cx="12167556" cy="34334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3B083B7-4332-4A62-9737-1BF10EF5BC0E}"/>
              </a:ext>
            </a:extLst>
          </p:cNvPr>
          <p:cNvSpPr/>
          <p:nvPr/>
        </p:nvSpPr>
        <p:spPr>
          <a:xfrm>
            <a:off x="16295" y="1102643"/>
            <a:ext cx="12159410" cy="23087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AC84B-4FF6-4EC0-AA4A-E9A149311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94" y="1125187"/>
            <a:ext cx="3151222" cy="1198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4202F8-FFBD-4C08-8D36-A493AF726ADC}"/>
              </a:ext>
            </a:extLst>
          </p:cNvPr>
          <p:cNvSpPr txBox="1"/>
          <p:nvPr/>
        </p:nvSpPr>
        <p:spPr>
          <a:xfrm>
            <a:off x="6837955" y="1608632"/>
            <a:ext cx="53631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สมัคร 500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 ฿</a:t>
            </a:r>
            <a:r>
              <a:rPr lang="th-TH" sz="2000" b="1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เข้ามาเป็น</a:t>
            </a:r>
            <a:r>
              <a:rPr lang="en-US" sz="20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☕</a:t>
            </a:r>
            <a:r>
              <a:rPr lang="en-US" sz="20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Coffee Lover</a:t>
            </a:r>
          </a:p>
          <a:p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แนะนำ 5 คนรับค่าแนะนำ 20 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% = 500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 ฿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คืนทุน</a:t>
            </a:r>
          </a:p>
          <a:p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ลูกแนะนำ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หลาน 25 คน 5 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% = 625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฿</a:t>
            </a:r>
          </a:p>
          <a:p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หลานแนะนำ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เหลน 125 คน 5 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% = 3125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฿</a:t>
            </a:r>
          </a:p>
          <a:p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เหลนแนะนำ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โหลน 625 คน 5 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% = 25,000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฿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5425FC-A0E0-43C5-B486-C8D733470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9" y="2451102"/>
            <a:ext cx="932139" cy="354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D4248-1823-4B0E-AC00-842ED1877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58" y="2451102"/>
            <a:ext cx="932139" cy="354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272D4-DE2A-404E-A81F-54E60736C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97" y="2416806"/>
            <a:ext cx="932139" cy="354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4F4697-AC71-401C-BB52-351A3EECC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36" y="2416805"/>
            <a:ext cx="932139" cy="354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22ED3-D85B-42FA-9606-3A7E2DB1E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52" y="2437586"/>
            <a:ext cx="932139" cy="354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A0EE7B-6D6A-491A-8C41-7DA9C7B77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91" y="2403290"/>
            <a:ext cx="932139" cy="354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4B8EF4-2964-4754-8D57-D2E68661D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30" y="2403289"/>
            <a:ext cx="932139" cy="3544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85D178-BBB9-42F9-B784-76D9E3B70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19" y="2885405"/>
            <a:ext cx="932139" cy="354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AD1149-38AC-4BF8-BB99-9C806F54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58" y="2885405"/>
            <a:ext cx="932139" cy="354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36B114-D4D2-493F-87A0-63ACF57C9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997" y="2851109"/>
            <a:ext cx="932139" cy="354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883EA8-712B-4E6C-97E1-9078C3DF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136" y="2851108"/>
            <a:ext cx="932139" cy="354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1E90D-F5AD-420A-9374-A7AF3361A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52" y="2871889"/>
            <a:ext cx="932139" cy="3544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2E24DA-E8CA-4785-9618-7DF89B3A2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91" y="2837593"/>
            <a:ext cx="932139" cy="3544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3BA214-7C4A-463A-86A9-82ECC19C1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930" y="2837592"/>
            <a:ext cx="932139" cy="3544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55F23F5-C4C4-480D-A6C1-4EBBE8E43ABB}"/>
              </a:ext>
            </a:extLst>
          </p:cNvPr>
          <p:cNvSpPr txBox="1"/>
          <p:nvPr/>
        </p:nvSpPr>
        <p:spPr>
          <a:xfrm>
            <a:off x="4697791" y="1543161"/>
            <a:ext cx="19046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5 คน</a:t>
            </a:r>
          </a:p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25 คน</a:t>
            </a:r>
          </a:p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125 คน</a:t>
            </a:r>
          </a:p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625 คน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38C10A-4681-4B93-B6F4-C029183BACBA}"/>
              </a:ext>
            </a:extLst>
          </p:cNvPr>
          <p:cNvSpPr txBox="1"/>
          <p:nvPr/>
        </p:nvSpPr>
        <p:spPr>
          <a:xfrm>
            <a:off x="628657" y="1543161"/>
            <a:ext cx="12727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ลูก</a:t>
            </a:r>
          </a:p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หลาน</a:t>
            </a:r>
          </a:p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เหลน</a:t>
            </a:r>
          </a:p>
          <a:p>
            <a:pPr algn="r"/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โหลน</a:t>
            </a:r>
          </a:p>
        </p:txBody>
      </p:sp>
      <p:pic>
        <p:nvPicPr>
          <p:cNvPr id="22" name="รูปภาพ 9" descr="รูปภาพประกอบด้วย ภาพตัดปะ, การ์ตู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E514F894-00BF-4074-A342-4EFEC7CC5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5" y="3500438"/>
            <a:ext cx="780705" cy="94827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8753990-1193-46C1-BF14-A508B986DE19}"/>
              </a:ext>
            </a:extLst>
          </p:cNvPr>
          <p:cNvSpPr txBox="1"/>
          <p:nvPr/>
        </p:nvSpPr>
        <p:spPr>
          <a:xfrm>
            <a:off x="1620996" y="3795702"/>
            <a:ext cx="1345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800" b="1" dirty="0">
                <a:latin typeface="Prompt" panose="00000500000000000000" pitchFamily="2" charset="-34"/>
                <a:cs typeface="Prompt" panose="00000500000000000000" pitchFamily="2" charset="-34"/>
              </a:rPr>
              <a:t>ทีม 125 คน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2A47CDB-01C7-4587-8CDD-A087B2E96BF0}"/>
              </a:ext>
            </a:extLst>
          </p:cNvPr>
          <p:cNvSpPr/>
          <p:nvPr/>
        </p:nvSpPr>
        <p:spPr>
          <a:xfrm>
            <a:off x="1689891" y="3500438"/>
            <a:ext cx="1345140" cy="94827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9" name="รูปภาพ 9" descr="รูปภาพประกอบด้วย ภาพตัดปะ, การ์ตู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D72DCB62-BD99-4ACB-A8D6-94B39A0B5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5" y="4598480"/>
            <a:ext cx="780705" cy="9482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19781C-7023-4C13-B79E-B3E5DAD1EA7D}"/>
              </a:ext>
            </a:extLst>
          </p:cNvPr>
          <p:cNvSpPr txBox="1"/>
          <p:nvPr/>
        </p:nvSpPr>
        <p:spPr>
          <a:xfrm>
            <a:off x="1623812" y="4893744"/>
            <a:ext cx="1449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800" b="1" dirty="0">
                <a:latin typeface="Prompt" panose="00000500000000000000" pitchFamily="2" charset="-34"/>
                <a:cs typeface="Prompt" panose="00000500000000000000" pitchFamily="2" charset="-34"/>
              </a:rPr>
              <a:t>ทีม 400 คน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BFBD06-43DE-4C3E-B7F7-E20A8B592AE2}"/>
              </a:ext>
            </a:extLst>
          </p:cNvPr>
          <p:cNvSpPr/>
          <p:nvPr/>
        </p:nvSpPr>
        <p:spPr>
          <a:xfrm>
            <a:off x="1689891" y="4598480"/>
            <a:ext cx="1345140" cy="94827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2" name="รูปภาพ 9" descr="รูปภาพประกอบด้วย ภาพตัดปะ, การ์ตู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26B14F08-26D9-4AB0-A563-296CFF7D7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35" y="5712091"/>
            <a:ext cx="780705" cy="9482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2F9824-7BB0-459F-B19A-9CDC9FF7D911}"/>
              </a:ext>
            </a:extLst>
          </p:cNvPr>
          <p:cNvSpPr txBox="1"/>
          <p:nvPr/>
        </p:nvSpPr>
        <p:spPr>
          <a:xfrm>
            <a:off x="1620996" y="6007355"/>
            <a:ext cx="1449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800" b="1" dirty="0">
                <a:latin typeface="Prompt" panose="00000500000000000000" pitchFamily="2" charset="-34"/>
                <a:cs typeface="Prompt" panose="00000500000000000000" pitchFamily="2" charset="-34"/>
              </a:rPr>
              <a:t>ทีม 500 คน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FDB3F0A-DC18-44DB-96E4-EBC8FC31F523}"/>
              </a:ext>
            </a:extLst>
          </p:cNvPr>
          <p:cNvSpPr/>
          <p:nvPr/>
        </p:nvSpPr>
        <p:spPr>
          <a:xfrm>
            <a:off x="1689891" y="5712091"/>
            <a:ext cx="1345140" cy="94827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E622D2-B60A-493C-8E0F-3D2C36EC6E01}"/>
              </a:ext>
            </a:extLst>
          </p:cNvPr>
          <p:cNvSpPr/>
          <p:nvPr/>
        </p:nvSpPr>
        <p:spPr>
          <a:xfrm>
            <a:off x="1169241" y="3863375"/>
            <a:ext cx="347563" cy="230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707B7E85-797E-42B2-BE83-FA448B27C0DF}"/>
              </a:ext>
            </a:extLst>
          </p:cNvPr>
          <p:cNvSpPr/>
          <p:nvPr/>
        </p:nvSpPr>
        <p:spPr>
          <a:xfrm>
            <a:off x="1184234" y="4880088"/>
            <a:ext cx="347563" cy="230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367E4AA2-C7E3-4EE0-B4CB-28AEDF6BD120}"/>
              </a:ext>
            </a:extLst>
          </p:cNvPr>
          <p:cNvSpPr/>
          <p:nvPr/>
        </p:nvSpPr>
        <p:spPr>
          <a:xfrm>
            <a:off x="1169846" y="6070839"/>
            <a:ext cx="347563" cy="2307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DCAE3A9E-E56E-4090-8453-05879D5336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469990"/>
              </p:ext>
            </p:extLst>
          </p:nvPr>
        </p:nvGraphicFramePr>
        <p:xfrm>
          <a:off x="3698782" y="3602844"/>
          <a:ext cx="2410188" cy="657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7474">
                  <a:extLst>
                    <a:ext uri="{9D8B030D-6E8A-4147-A177-3AD203B41FA5}">
                      <a16:colId xmlns:a16="http://schemas.microsoft.com/office/drawing/2014/main" val="954840051"/>
                    </a:ext>
                  </a:extLst>
                </a:gridCol>
                <a:gridCol w="1132714">
                  <a:extLst>
                    <a:ext uri="{9D8B030D-6E8A-4147-A177-3AD203B41FA5}">
                      <a16:colId xmlns:a16="http://schemas.microsoft.com/office/drawing/2014/main" val="21462122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20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20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39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+1%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138222825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89A3D7A9-42F8-4CFF-8E7A-95183EF52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932851"/>
              </p:ext>
            </p:extLst>
          </p:nvPr>
        </p:nvGraphicFramePr>
        <p:xfrm>
          <a:off x="3726095" y="4665194"/>
          <a:ext cx="2412588" cy="657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2384">
                  <a:extLst>
                    <a:ext uri="{9D8B030D-6E8A-4147-A177-3AD203B41FA5}">
                      <a16:colId xmlns:a16="http://schemas.microsoft.com/office/drawing/2014/main" val="954840051"/>
                    </a:ext>
                  </a:extLst>
                </a:gridCol>
                <a:gridCol w="1190204">
                  <a:extLst>
                    <a:ext uri="{9D8B030D-6E8A-4147-A177-3AD203B41FA5}">
                      <a16:colId xmlns:a16="http://schemas.microsoft.com/office/drawing/2014/main" val="21462122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20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20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39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+2%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+4%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70699909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A4ADDF47-E3A6-41C4-B72B-2859961B3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026718"/>
              </p:ext>
            </p:extLst>
          </p:nvPr>
        </p:nvGraphicFramePr>
        <p:xfrm>
          <a:off x="3737951" y="5870901"/>
          <a:ext cx="2412588" cy="6577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5813">
                  <a:extLst>
                    <a:ext uri="{9D8B030D-6E8A-4147-A177-3AD203B41FA5}">
                      <a16:colId xmlns:a16="http://schemas.microsoft.com/office/drawing/2014/main" val="954840051"/>
                    </a:ext>
                  </a:extLst>
                </a:gridCol>
                <a:gridCol w="1186775">
                  <a:extLst>
                    <a:ext uri="{9D8B030D-6E8A-4147-A177-3AD203B41FA5}">
                      <a16:colId xmlns:a16="http://schemas.microsoft.com/office/drawing/2014/main" val="2146212283"/>
                    </a:ext>
                  </a:extLst>
                </a:gridCol>
              </a:tblGrid>
              <a:tr h="2702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20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20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739052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+3%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+10%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811382748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DC3BD981-D76E-42D3-A78D-F6CA078F0207}"/>
              </a:ext>
            </a:extLst>
          </p:cNvPr>
          <p:cNvSpPr txBox="1"/>
          <p:nvPr/>
        </p:nvSpPr>
        <p:spPr>
          <a:xfrm>
            <a:off x="7130375" y="3557510"/>
            <a:ext cx="4072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กองทุน </a:t>
            </a: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ONECUT MOVIE -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EDFUND </a:t>
            </a:r>
            <a:r>
              <a:rPr lang="th-TH" sz="18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               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สำหรับส่วนแบ่งของสมาชิก 30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%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7F260D0-36C6-472B-B4C5-F606DE29B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3984" cy="110264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5F5AAC6-7332-4D56-A7F8-C9AEF8B96343}"/>
              </a:ext>
            </a:extLst>
          </p:cNvPr>
          <p:cNvSpPr/>
          <p:nvPr/>
        </p:nvSpPr>
        <p:spPr>
          <a:xfrm>
            <a:off x="6828816" y="0"/>
            <a:ext cx="5346889" cy="11026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F60E76-F5E8-46F6-88D1-107EF0205452}"/>
              </a:ext>
            </a:extLst>
          </p:cNvPr>
          <p:cNvSpPr txBox="1"/>
          <p:nvPr/>
        </p:nvSpPr>
        <p:spPr>
          <a:xfrm>
            <a:off x="6976353" y="135822"/>
            <a:ext cx="3762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>
                <a:solidFill>
                  <a:schemeClr val="bg1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เข้าสวนกาแฟ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D79E4FE-DA93-44A1-9A6B-5DFA77B62E57}"/>
              </a:ext>
            </a:extLst>
          </p:cNvPr>
          <p:cNvSpPr txBox="1"/>
          <p:nvPr/>
        </p:nvSpPr>
        <p:spPr>
          <a:xfrm>
            <a:off x="6466836" y="3630313"/>
            <a:ext cx="663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</a:t>
            </a:r>
            <a:endParaRPr lang="th-TH" sz="32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92885B8-3FD5-4BD5-803C-5E01FAFE233C}"/>
              </a:ext>
            </a:extLst>
          </p:cNvPr>
          <p:cNvSpPr txBox="1"/>
          <p:nvPr/>
        </p:nvSpPr>
        <p:spPr>
          <a:xfrm>
            <a:off x="7130375" y="4665194"/>
            <a:ext cx="4856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กองทุน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ALLSALE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จากยอดขายรวม ของบริษัท      สำหรับส่วนแบ่งของสมาชิก 5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%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B10F41-8965-4AB6-B7F9-A128C03FDEEF}"/>
              </a:ext>
            </a:extLst>
          </p:cNvPr>
          <p:cNvSpPr txBox="1"/>
          <p:nvPr/>
        </p:nvSpPr>
        <p:spPr>
          <a:xfrm>
            <a:off x="6466836" y="4719575"/>
            <a:ext cx="663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</a:t>
            </a:r>
            <a:endParaRPr lang="th-TH" sz="3200" dirty="0"/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F3EE919F-3C98-43DA-9EB8-8A5DDFFA3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470135"/>
              </p:ext>
            </p:extLst>
          </p:nvPr>
        </p:nvGraphicFramePr>
        <p:xfrm>
          <a:off x="1629596" y="6388648"/>
          <a:ext cx="1681991" cy="279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91">
                  <a:extLst>
                    <a:ext uri="{9D8B030D-6E8A-4147-A177-3AD203B41FA5}">
                      <a16:colId xmlns:a16="http://schemas.microsoft.com/office/drawing/2014/main" val="1543181284"/>
                    </a:ext>
                  </a:extLst>
                </a:gridCol>
              </a:tblGrid>
              <a:tr h="232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Barista-at-heart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6578251"/>
                  </a:ext>
                </a:extLst>
              </a:tr>
            </a:tbl>
          </a:graphicData>
        </a:graphic>
      </p:graphicFrame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FE1B8F9D-3542-4DD7-9B5A-65041697E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43015"/>
              </p:ext>
            </p:extLst>
          </p:nvPr>
        </p:nvGraphicFramePr>
        <p:xfrm>
          <a:off x="1620996" y="5322927"/>
          <a:ext cx="1608587" cy="279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8587">
                  <a:extLst>
                    <a:ext uri="{9D8B030D-6E8A-4147-A177-3AD203B41FA5}">
                      <a16:colId xmlns:a16="http://schemas.microsoft.com/office/drawing/2014/main" val="1543181284"/>
                    </a:ext>
                  </a:extLst>
                </a:gridCol>
              </a:tblGrid>
              <a:tr h="232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Caffeine Junkie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6578251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BE4F19E0-E8F2-43BA-A26E-FC8FE789A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54171"/>
              </p:ext>
            </p:extLst>
          </p:nvPr>
        </p:nvGraphicFramePr>
        <p:xfrm>
          <a:off x="1603193" y="4172540"/>
          <a:ext cx="1608587" cy="279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8587">
                  <a:extLst>
                    <a:ext uri="{9D8B030D-6E8A-4147-A177-3AD203B41FA5}">
                      <a16:colId xmlns:a16="http://schemas.microsoft.com/office/drawing/2014/main" val="1543181284"/>
                    </a:ext>
                  </a:extLst>
                </a:gridCol>
              </a:tblGrid>
              <a:tr h="232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Coffee Addict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6578251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5D37387C-BDCA-4B16-89DE-F9EB78289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65" y="5124239"/>
            <a:ext cx="1070955" cy="16064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72BC448-B3A2-421D-8E2E-5C85470D2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02" y="5402418"/>
            <a:ext cx="986586" cy="113457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06E96BE-477B-4C75-A30D-70E20AF6F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87" y="5394238"/>
            <a:ext cx="986586" cy="113457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F91078D-C210-4060-8725-3392A33DC8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2" y="5053929"/>
            <a:ext cx="1070955" cy="16064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0B24489-2194-42F7-830B-004CED3D6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970" y="5386816"/>
            <a:ext cx="986586" cy="113457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9A6221-8A93-46D2-82FD-2C673F5C65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027" y="196726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73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272BB2-488B-420B-89DD-F6AE1F64ED91}"/>
              </a:ext>
            </a:extLst>
          </p:cNvPr>
          <p:cNvSpPr/>
          <p:nvPr/>
        </p:nvSpPr>
        <p:spPr>
          <a:xfrm>
            <a:off x="0" y="-25251"/>
            <a:ext cx="12191999" cy="6906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FEE0E8-EFFE-4A5E-A283-8A956C12E690}"/>
              </a:ext>
            </a:extLst>
          </p:cNvPr>
          <p:cNvSpPr/>
          <p:nvPr/>
        </p:nvSpPr>
        <p:spPr>
          <a:xfrm>
            <a:off x="6828816" y="0"/>
            <a:ext cx="5346889" cy="11026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391925D-AA5F-431F-AF16-43B0AE3D8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232823"/>
              </p:ext>
            </p:extLst>
          </p:nvPr>
        </p:nvGraphicFramePr>
        <p:xfrm>
          <a:off x="415982" y="1720182"/>
          <a:ext cx="11378523" cy="3017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0419">
                  <a:extLst>
                    <a:ext uri="{9D8B030D-6E8A-4147-A177-3AD203B41FA5}">
                      <a16:colId xmlns:a16="http://schemas.microsoft.com/office/drawing/2014/main" val="566014099"/>
                    </a:ext>
                  </a:extLst>
                </a:gridCol>
                <a:gridCol w="2705649">
                  <a:extLst>
                    <a:ext uri="{9D8B030D-6E8A-4147-A177-3AD203B41FA5}">
                      <a16:colId xmlns:a16="http://schemas.microsoft.com/office/drawing/2014/main" val="3877251098"/>
                    </a:ext>
                  </a:extLst>
                </a:gridCol>
                <a:gridCol w="3037147">
                  <a:extLst>
                    <a:ext uri="{9D8B030D-6E8A-4147-A177-3AD203B41FA5}">
                      <a16:colId xmlns:a16="http://schemas.microsoft.com/office/drawing/2014/main" val="2813677875"/>
                    </a:ext>
                  </a:extLst>
                </a:gridCol>
                <a:gridCol w="1187493">
                  <a:extLst>
                    <a:ext uri="{9D8B030D-6E8A-4147-A177-3AD203B41FA5}">
                      <a16:colId xmlns:a16="http://schemas.microsoft.com/office/drawing/2014/main" val="2227343384"/>
                    </a:ext>
                  </a:extLst>
                </a:gridCol>
                <a:gridCol w="1287815">
                  <a:extLst>
                    <a:ext uri="{9D8B030D-6E8A-4147-A177-3AD203B41FA5}">
                      <a16:colId xmlns:a16="http://schemas.microsoft.com/office/drawing/2014/main" val="1432491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ตำแหน่ง</a:t>
                      </a:r>
                      <a:endParaRPr lang="en-US" sz="180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ซื้อ</a:t>
                      </a:r>
                      <a:r>
                        <a:rPr lang="th-TH" sz="18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แพ็กเกจ</a:t>
                      </a:r>
                      <a:r>
                        <a:rPr lang="th-TH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โปรโมฯ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สิทธิพิเศษ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34184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🎬 5 Assistant Producer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5,000 </a:t>
                      </a:r>
                      <a:r>
                        <a:rPr lang="th-TH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บาท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เสื้อตำแหน่ง</a:t>
                      </a:r>
                      <a:b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</a:b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กาแฟ 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กล่อง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ฯลฯ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+4%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+12%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48204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🎬 6 Line Producer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10,000 </a:t>
                      </a:r>
                      <a:r>
                        <a:rPr lang="th-TH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บาท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เสื้อตำแหน่ง</a:t>
                      </a:r>
                      <a:b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</a:b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กาแฟ 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15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กล่อง ฯลฯ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+5%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+15%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75019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🎬 7 Associate Producer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30,000 </a:t>
                      </a:r>
                      <a:r>
                        <a:rPr lang="th-TH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บาท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เสื้อตำแหน่ง</a:t>
                      </a:r>
                      <a:b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</a:b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กาแฟ 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20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กล่อง ฯลฯ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+6%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+20%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30754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🎬 8 Producer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50,000 </a:t>
                      </a:r>
                      <a:r>
                        <a:rPr lang="th-TH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บาท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เสื้อตำแหน่ง</a:t>
                      </a:r>
                      <a:b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</a:b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กาแฟ 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30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กล่อง ฯลฯ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+7%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+25%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55227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🎬 9 Executive Producer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100,000 </a:t>
                      </a:r>
                      <a:r>
                        <a:rPr lang="th-TH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บาท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เสื้อตำแหน่ง+เก้าอี้โปรด</a:t>
                      </a:r>
                      <a:r>
                        <a:rPr lang="th-TH" sz="16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ิว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เซอร์</a:t>
                      </a:r>
                      <a:b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</a:b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กาแฟ </a:t>
                      </a:r>
                      <a:r>
                        <a:rPr lang="en-US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50 </a:t>
                      </a:r>
                      <a:r>
                        <a:rPr lang="th-TH" sz="16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กล่อง ฯลฯ</a:t>
                      </a:r>
                      <a:endParaRPr lang="en-US" sz="16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+9%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+30%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97054868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C7F86DCB-72EC-4025-9544-E2901C6BD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746" y="1175445"/>
            <a:ext cx="9866804" cy="51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ด้วยการสนับสนุนและรับผลประโยชน์ดั่งเป็นเจ้าของธุรกิจ </a:t>
            </a:r>
            <a:r>
              <a:rPr kumimoji="0" lang="en-US" altLang="th-TH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FLIXFE</a:t>
            </a:r>
            <a:r>
              <a:rPr kumimoji="0" lang="en-US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kumimoji="0" lang="th-TH" altLang="th-TH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ทุกไตรมาส</a:t>
            </a:r>
            <a:endParaRPr kumimoji="0" lang="en-US" altLang="th-T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8CC228-7A4A-4063-BDA6-0739B06A9069}"/>
              </a:ext>
            </a:extLst>
          </p:cNvPr>
          <p:cNvSpPr txBox="1"/>
          <p:nvPr/>
        </p:nvSpPr>
        <p:spPr>
          <a:xfrm>
            <a:off x="7439583" y="5129330"/>
            <a:ext cx="4072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กองทุน </a:t>
            </a: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ONECUT MOVIE - EDFUND </a:t>
            </a:r>
            <a:r>
              <a:rPr lang="th-TH" sz="18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               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สำหรับส่วนแบ่งของสมาชิก 30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%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3529F-9BC8-44C4-B7B5-0C46C2078960}"/>
              </a:ext>
            </a:extLst>
          </p:cNvPr>
          <p:cNvSpPr txBox="1"/>
          <p:nvPr/>
        </p:nvSpPr>
        <p:spPr>
          <a:xfrm>
            <a:off x="6776044" y="5202133"/>
            <a:ext cx="663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</a:t>
            </a:r>
            <a:endParaRPr lang="th-TH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B84167-2F2E-4024-8CD2-425AFC3E8A1C}"/>
              </a:ext>
            </a:extLst>
          </p:cNvPr>
          <p:cNvSpPr txBox="1"/>
          <p:nvPr/>
        </p:nvSpPr>
        <p:spPr>
          <a:xfrm>
            <a:off x="7422360" y="5848464"/>
            <a:ext cx="4856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กองทุน </a:t>
            </a: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ALLSALE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จากยอดขายรวม ของบริษัท      สำหรับส่วนแบ่งของสมาชิก 9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%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65CCA-5AC4-40A7-BCE2-C9617C48E0DE}"/>
              </a:ext>
            </a:extLst>
          </p:cNvPr>
          <p:cNvSpPr txBox="1"/>
          <p:nvPr/>
        </p:nvSpPr>
        <p:spPr>
          <a:xfrm>
            <a:off x="6793069" y="5915484"/>
            <a:ext cx="663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</a:t>
            </a:r>
            <a:endParaRPr lang="th-TH" sz="3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F9215-BA03-4C5C-8AD4-51BB4915C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3" y="-21141"/>
            <a:ext cx="6846737" cy="11237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A4F170-D7AC-48EC-8E91-EBFF6D97A24E}"/>
              </a:ext>
            </a:extLst>
          </p:cNvPr>
          <p:cNvSpPr txBox="1"/>
          <p:nvPr/>
        </p:nvSpPr>
        <p:spPr>
          <a:xfrm>
            <a:off x="6542201" y="280783"/>
            <a:ext cx="5633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เติบโตในจักรวาลแห่งภาพยนตร์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6EBEB4-3D78-4A12-94F2-9D1A54835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69" y="4837599"/>
            <a:ext cx="2799762" cy="19288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643ECF-9FA5-4AD2-AE1F-D025AD44F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1" y="4855200"/>
            <a:ext cx="2799761" cy="1866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623CC7-1509-46B7-AB6E-DCE303CA6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65770"/>
            <a:ext cx="727756" cy="190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4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4AB27-FEB9-49E1-9308-A868AE40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DEE29-A31F-4197-AF7A-2D73907E61D0}"/>
              </a:ext>
            </a:extLst>
          </p:cNvPr>
          <p:cNvSpPr txBox="1"/>
          <p:nvPr/>
        </p:nvSpPr>
        <p:spPr>
          <a:xfrm>
            <a:off x="1840584" y="482213"/>
            <a:ext cx="3174476" cy="878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ONECUT COFFEE BY FLIXFE </a:t>
            </a:r>
            <a:r>
              <a:rPr lang="th-TH" sz="14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2025</a:t>
            </a:r>
            <a:endParaRPr lang="en-US" sz="1400" dirty="0">
              <a:solidFill>
                <a:schemeClr val="bg1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Cordia New" panose="020B0304020202020204" pitchFamily="34" charset="-34"/>
              </a:rPr>
              <a:t>ONECUT COFFEE</a:t>
            </a:r>
            <a:r>
              <a:rPr lang="en-US" sz="2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FC234-6E40-4A09-9B2F-AD3462516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60" y="393788"/>
            <a:ext cx="1840584" cy="8463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A2D6ED-F434-4358-BA07-3855171BD519}"/>
              </a:ext>
            </a:extLst>
          </p:cNvPr>
          <p:cNvSpPr txBox="1"/>
          <p:nvPr/>
        </p:nvSpPr>
        <p:spPr>
          <a:xfrm>
            <a:off x="1840584" y="1722372"/>
            <a:ext cx="5201239" cy="981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solidFill>
                  <a:schemeClr val="bg1"/>
                </a:solidFill>
                <a:latin typeface="Athiti" panose="00000500000000000000" pitchFamily="2" charset="-34"/>
                <a:ea typeface="Calibri" panose="020F0502020204030204" pitchFamily="34" charset="0"/>
                <a:cs typeface="Athiti" panose="00000500000000000000" pitchFamily="2" charset="-34"/>
              </a:rPr>
              <a:t>กาแฟนี้ มีเรื่องเล่า</a:t>
            </a:r>
            <a:endParaRPr lang="en-US" sz="5400" b="1" dirty="0">
              <a:effectLst/>
              <a:latin typeface="Athiti" panose="00000500000000000000" pitchFamily="2" charset="-34"/>
              <a:ea typeface="Calibri" panose="020F0502020204030204" pitchFamily="34" charset="0"/>
              <a:cs typeface="Athiti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715D4-3CE5-46D5-A27A-1894FCB8E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77" y="482213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6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76B0E1B-6110-47E3-A157-96C36B8BADF4}"/>
              </a:ext>
            </a:extLst>
          </p:cNvPr>
          <p:cNvSpPr/>
          <p:nvPr/>
        </p:nvSpPr>
        <p:spPr>
          <a:xfrm>
            <a:off x="8147" y="5677866"/>
            <a:ext cx="12167557" cy="12043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D53E540-0FC7-481E-B6A0-F3E97252BA70}"/>
              </a:ext>
            </a:extLst>
          </p:cNvPr>
          <p:cNvSpPr/>
          <p:nvPr/>
        </p:nvSpPr>
        <p:spPr>
          <a:xfrm>
            <a:off x="8148" y="4553146"/>
            <a:ext cx="12167556" cy="11619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887C256-BE3A-49FE-A046-A3290655E091}"/>
              </a:ext>
            </a:extLst>
          </p:cNvPr>
          <p:cNvSpPr/>
          <p:nvPr/>
        </p:nvSpPr>
        <p:spPr>
          <a:xfrm>
            <a:off x="-1" y="3378520"/>
            <a:ext cx="12175705" cy="11606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7F1A80-E405-4E02-A4B7-B9198AE757C9}"/>
              </a:ext>
            </a:extLst>
          </p:cNvPr>
          <p:cNvSpPr/>
          <p:nvPr/>
        </p:nvSpPr>
        <p:spPr>
          <a:xfrm>
            <a:off x="8148" y="2231993"/>
            <a:ext cx="12192634" cy="11606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26A6615-63CA-4743-841A-D6092C23477D}"/>
              </a:ext>
            </a:extLst>
          </p:cNvPr>
          <p:cNvSpPr/>
          <p:nvPr/>
        </p:nvSpPr>
        <p:spPr>
          <a:xfrm>
            <a:off x="-18854" y="1102643"/>
            <a:ext cx="12194559" cy="11606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DB376E2-6E6A-4F26-85F3-C06984A94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3" y="-21141"/>
            <a:ext cx="6846737" cy="112378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360266B-EF84-40F7-BE3B-A55C70068C66}"/>
              </a:ext>
            </a:extLst>
          </p:cNvPr>
          <p:cNvSpPr/>
          <p:nvPr/>
        </p:nvSpPr>
        <p:spPr>
          <a:xfrm>
            <a:off x="6828816" y="0"/>
            <a:ext cx="5346889" cy="11026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486506-5106-4EF5-979F-F7A67D38B31B}"/>
              </a:ext>
            </a:extLst>
          </p:cNvPr>
          <p:cNvSpPr txBox="1"/>
          <p:nvPr/>
        </p:nvSpPr>
        <p:spPr>
          <a:xfrm>
            <a:off x="1048968" y="5825665"/>
            <a:ext cx="8164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rompt" panose="00000500000000000000" pitchFamily="2" charset="-34"/>
                <a:cs typeface="Prompt" panose="00000500000000000000" pitchFamily="2" charset="-34"/>
              </a:rPr>
              <a:t>Assistant Producer </a:t>
            </a:r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ซื้อสินค้าโปรโมชั่นตามแคมเปญจน์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EDUTAINMENT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฿5,000 </a:t>
            </a: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รับเสื้อ รับกาแฟ 5 กล่อง รับส่วนแบ่งในกองทุน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EDFUND 12 %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0B18547-607A-44A2-A086-34F24868D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" y="1102642"/>
            <a:ext cx="928875" cy="11606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ADA7376-E634-483D-9334-E98818B7C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" y="2241302"/>
            <a:ext cx="778665" cy="1138773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4ECFC70-ED54-42DB-A10B-254B113C0C4F}"/>
              </a:ext>
            </a:extLst>
          </p:cNvPr>
          <p:cNvSpPr txBox="1"/>
          <p:nvPr/>
        </p:nvSpPr>
        <p:spPr>
          <a:xfrm>
            <a:off x="953317" y="1182935"/>
            <a:ext cx="8870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rompt" panose="00000500000000000000" pitchFamily="2" charset="-34"/>
                <a:cs typeface="Prompt" panose="00000500000000000000" pitchFamily="2" charset="-34"/>
              </a:rPr>
              <a:t>Executive Producer </a:t>
            </a:r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ซื้อสินค้าโปรโมชั่นตามแคมเปญจน์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EDUTAINMENT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฿100,000 </a:t>
            </a: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รับเก้าอี้และเสื้อสูทประจำตำแหน่ง รับกาแฟ 50 กล่อง รับส่วนแบ่งในกองทุน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EDFUND 30%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1956BCE-E32C-49CB-9114-C0538FE5FE55}"/>
              </a:ext>
            </a:extLst>
          </p:cNvPr>
          <p:cNvSpPr txBox="1"/>
          <p:nvPr/>
        </p:nvSpPr>
        <p:spPr>
          <a:xfrm>
            <a:off x="953317" y="2278503"/>
            <a:ext cx="85076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rompt" panose="00000500000000000000" pitchFamily="2" charset="-34"/>
                <a:cs typeface="Prompt" panose="00000500000000000000" pitchFamily="2" charset="-34"/>
              </a:rPr>
              <a:t>Producer</a:t>
            </a:r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24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ซื้อสินค้าโปรโมชั่นตามแคมเปญจน์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EDUTAINMENT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฿50,000 </a:t>
            </a: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รับเก้าอี้และเสื้อประจำตำแหน่ง รับกาแฟ 30 กล่อง รับส่วนแบ่งในกองทุน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EDFUND 25% </a:t>
            </a:r>
          </a:p>
        </p:txBody>
      </p:sp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52B9C2AC-A7E4-4EA2-A8BE-1FCB32A1D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795592"/>
              </p:ext>
            </p:extLst>
          </p:nvPr>
        </p:nvGraphicFramePr>
        <p:xfrm>
          <a:off x="9502260" y="3589155"/>
          <a:ext cx="2397300" cy="62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070">
                  <a:extLst>
                    <a:ext uri="{9D8B030D-6E8A-4147-A177-3AD203B41FA5}">
                      <a16:colId xmlns:a16="http://schemas.microsoft.com/office/drawing/2014/main" val="449465888"/>
                    </a:ext>
                  </a:extLst>
                </a:gridCol>
                <a:gridCol w="1247230">
                  <a:extLst>
                    <a:ext uri="{9D8B030D-6E8A-4147-A177-3AD203B41FA5}">
                      <a16:colId xmlns:a16="http://schemas.microsoft.com/office/drawing/2014/main" val="2189752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7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+6%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+20%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79089544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F07A9F71-1AF1-490D-8FAE-EAD21E93AD63}"/>
              </a:ext>
            </a:extLst>
          </p:cNvPr>
          <p:cNvSpPr txBox="1"/>
          <p:nvPr/>
        </p:nvSpPr>
        <p:spPr>
          <a:xfrm>
            <a:off x="1061120" y="3505122"/>
            <a:ext cx="82920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rompt" panose="00000500000000000000" pitchFamily="2" charset="-34"/>
                <a:cs typeface="Prompt" panose="00000500000000000000" pitchFamily="2" charset="-34"/>
              </a:rPr>
              <a:t>Associate Producer </a:t>
            </a:r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ซื้อสินค้าโปรโมชั่นตามแคมเปญจน์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EDUTAINMENT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฿30,000 </a:t>
            </a: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รับเสื้อ รับกาแฟ 20 กล่อง รับส่วนแบ่งในกองทุน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EDFUND 20%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0CDC51-03EB-44FD-B83B-4B66DF7F5795}"/>
              </a:ext>
            </a:extLst>
          </p:cNvPr>
          <p:cNvSpPr txBox="1"/>
          <p:nvPr/>
        </p:nvSpPr>
        <p:spPr>
          <a:xfrm>
            <a:off x="1061120" y="4611601"/>
            <a:ext cx="90299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rompt" panose="00000500000000000000" pitchFamily="2" charset="-34"/>
                <a:cs typeface="Prompt" panose="00000500000000000000" pitchFamily="2" charset="-34"/>
              </a:rPr>
              <a:t>Line Producer </a:t>
            </a:r>
            <a:endParaRPr lang="th-TH" sz="24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ซื้อสินค้าโปรโมชั่นตามแคมเปญจน์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EDUTAINMENT </a:t>
            </a:r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฿10,000 </a:t>
            </a:r>
          </a:p>
          <a:p>
            <a:r>
              <a:rPr lang="th-TH" sz="1800" dirty="0">
                <a:latin typeface="Prompt" panose="00000500000000000000" pitchFamily="2" charset="-34"/>
                <a:cs typeface="Prompt" panose="00000500000000000000" pitchFamily="2" charset="-34"/>
              </a:rPr>
              <a:t>รับเสื้อ รับกาแฟ 15 กล่อง รับส่วนแบ่งในกองทุน </a:t>
            </a:r>
            <a:r>
              <a:rPr lang="en-US" sz="1800" dirty="0">
                <a:latin typeface="Prompt" panose="00000500000000000000" pitchFamily="2" charset="-34"/>
                <a:cs typeface="Prompt" panose="00000500000000000000" pitchFamily="2" charset="-34"/>
              </a:rPr>
              <a:t>EDFUND 15 % </a:t>
            </a: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13B0AA35-14FD-4640-A8FE-FB54571DE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908336"/>
              </p:ext>
            </p:extLst>
          </p:nvPr>
        </p:nvGraphicFramePr>
        <p:xfrm>
          <a:off x="9502260" y="1176839"/>
          <a:ext cx="2397300" cy="62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070">
                  <a:extLst>
                    <a:ext uri="{9D8B030D-6E8A-4147-A177-3AD203B41FA5}">
                      <a16:colId xmlns:a16="http://schemas.microsoft.com/office/drawing/2014/main" val="449465888"/>
                    </a:ext>
                  </a:extLst>
                </a:gridCol>
                <a:gridCol w="1247230">
                  <a:extLst>
                    <a:ext uri="{9D8B030D-6E8A-4147-A177-3AD203B41FA5}">
                      <a16:colId xmlns:a16="http://schemas.microsoft.com/office/drawing/2014/main" val="2189752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7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+9%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+30%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944249069"/>
                  </a:ext>
                </a:extLst>
              </a:tr>
            </a:tbl>
          </a:graphicData>
        </a:graphic>
      </p:graphicFrame>
      <p:graphicFrame>
        <p:nvGraphicFramePr>
          <p:cNvPr id="64" name="Table 63">
            <a:extLst>
              <a:ext uri="{FF2B5EF4-FFF2-40B4-BE49-F238E27FC236}">
                <a16:creationId xmlns:a16="http://schemas.microsoft.com/office/drawing/2014/main" id="{27C7CF6D-A1A1-41BC-971A-AC7160354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742801"/>
              </p:ext>
            </p:extLst>
          </p:nvPr>
        </p:nvGraphicFramePr>
        <p:xfrm>
          <a:off x="9502260" y="2352572"/>
          <a:ext cx="2397300" cy="62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070">
                  <a:extLst>
                    <a:ext uri="{9D8B030D-6E8A-4147-A177-3AD203B41FA5}">
                      <a16:colId xmlns:a16="http://schemas.microsoft.com/office/drawing/2014/main" val="449465888"/>
                    </a:ext>
                  </a:extLst>
                </a:gridCol>
                <a:gridCol w="1247230">
                  <a:extLst>
                    <a:ext uri="{9D8B030D-6E8A-4147-A177-3AD203B41FA5}">
                      <a16:colId xmlns:a16="http://schemas.microsoft.com/office/drawing/2014/main" val="2189752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7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+7%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+25%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34176386"/>
                  </a:ext>
                </a:extLst>
              </a:tr>
            </a:tbl>
          </a:graphicData>
        </a:graphic>
      </p:graphicFrame>
      <p:graphicFrame>
        <p:nvGraphicFramePr>
          <p:cNvPr id="65" name="Table 64">
            <a:extLst>
              <a:ext uri="{FF2B5EF4-FFF2-40B4-BE49-F238E27FC236}">
                <a16:creationId xmlns:a16="http://schemas.microsoft.com/office/drawing/2014/main" id="{2E80CEC8-C02E-4A01-A04A-4ABFE8A92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803402"/>
              </p:ext>
            </p:extLst>
          </p:nvPr>
        </p:nvGraphicFramePr>
        <p:xfrm>
          <a:off x="9502260" y="4822182"/>
          <a:ext cx="2397300" cy="62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070">
                  <a:extLst>
                    <a:ext uri="{9D8B030D-6E8A-4147-A177-3AD203B41FA5}">
                      <a16:colId xmlns:a16="http://schemas.microsoft.com/office/drawing/2014/main" val="449465888"/>
                    </a:ext>
                  </a:extLst>
                </a:gridCol>
                <a:gridCol w="1247230">
                  <a:extLst>
                    <a:ext uri="{9D8B030D-6E8A-4147-A177-3AD203B41FA5}">
                      <a16:colId xmlns:a16="http://schemas.microsoft.com/office/drawing/2014/main" val="2189752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7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+5%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+15%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98088470"/>
                  </a:ext>
                </a:extLst>
              </a:tr>
            </a:tbl>
          </a:graphicData>
        </a:graphic>
      </p:graphicFrame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D9AA9FE9-4E71-463D-BACD-F357E2F35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76160"/>
              </p:ext>
            </p:extLst>
          </p:nvPr>
        </p:nvGraphicFramePr>
        <p:xfrm>
          <a:off x="9502260" y="5945669"/>
          <a:ext cx="2397300" cy="625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070">
                  <a:extLst>
                    <a:ext uri="{9D8B030D-6E8A-4147-A177-3AD203B41FA5}">
                      <a16:colId xmlns:a16="http://schemas.microsoft.com/office/drawing/2014/main" val="449465888"/>
                    </a:ext>
                  </a:extLst>
                </a:gridCol>
                <a:gridCol w="1247230">
                  <a:extLst>
                    <a:ext uri="{9D8B030D-6E8A-4147-A177-3AD203B41FA5}">
                      <a16:colId xmlns:a16="http://schemas.microsoft.com/office/drawing/2014/main" val="21897525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 err="1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AllSALE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EDFUND</a:t>
                      </a:r>
                      <a:endParaRPr lang="en-US" sz="1800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977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+4%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Prompt" panose="00000500000000000000" pitchFamily="2" charset="-34"/>
                          <a:cs typeface="Prompt" panose="00000500000000000000" pitchFamily="2" charset="-34"/>
                        </a:rPr>
                        <a:t>+12%</a:t>
                      </a:r>
                      <a:endParaRPr lang="en-US" sz="1800" b="1" dirty="0">
                        <a:effectLst/>
                        <a:latin typeface="Prompt" panose="00000500000000000000" pitchFamily="2" charset="-34"/>
                        <a:ea typeface="Calibri" panose="020F0502020204030204" pitchFamily="34" charset="0"/>
                        <a:cs typeface="Prompt" panose="00000500000000000000" pitchFamily="2" charset="-34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26365427"/>
                  </a:ext>
                </a:extLst>
              </a:tr>
            </a:tbl>
          </a:graphicData>
        </a:graphic>
      </p:graphicFrame>
      <p:pic>
        <p:nvPicPr>
          <p:cNvPr id="71" name="Picture 70">
            <a:extLst>
              <a:ext uri="{FF2B5EF4-FFF2-40B4-BE49-F238E27FC236}">
                <a16:creationId xmlns:a16="http://schemas.microsoft.com/office/drawing/2014/main" id="{256A94EE-6D75-4CEA-B3DD-779AB9356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925" y="3323756"/>
            <a:ext cx="1311851" cy="1215462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EFDE9C8-7163-4769-9CF3-5223370FD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959" y="4495254"/>
            <a:ext cx="1281882" cy="121546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FE7A8FB-3F91-422D-B02A-35627238F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8" y="5653343"/>
            <a:ext cx="1191951" cy="12818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FCD39F-8FC4-4FFD-AC04-C71C14599C75}"/>
              </a:ext>
            </a:extLst>
          </p:cNvPr>
          <p:cNvSpPr txBox="1"/>
          <p:nvPr/>
        </p:nvSpPr>
        <p:spPr>
          <a:xfrm>
            <a:off x="6542201" y="280783"/>
            <a:ext cx="5633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เติบโตในจักรวาลแห่งภาพยนตร์</a:t>
            </a:r>
          </a:p>
        </p:txBody>
      </p:sp>
    </p:spTree>
    <p:extLst>
      <p:ext uri="{BB962C8B-B14F-4D97-AF65-F5344CB8AC3E}">
        <p14:creationId xmlns:p14="http://schemas.microsoft.com/office/powerpoint/2010/main" val="3978493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8575A2-A67F-4367-B4CD-33829F798285}"/>
              </a:ext>
            </a:extLst>
          </p:cNvPr>
          <p:cNvSpPr/>
          <p:nvPr/>
        </p:nvSpPr>
        <p:spPr>
          <a:xfrm>
            <a:off x="0" y="-24409"/>
            <a:ext cx="12191999" cy="6906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1D852-9B72-49A0-A4A9-56B6BF1AD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129"/>
            <a:ext cx="8722154" cy="5814768"/>
          </a:xfrm>
          <a:prstGeom prst="rect">
            <a:avLst/>
          </a:pr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B311656-D5C7-410B-9AFD-C68BC8BA97E0}"/>
              </a:ext>
            </a:extLst>
          </p:cNvPr>
          <p:cNvSpPr/>
          <p:nvPr/>
        </p:nvSpPr>
        <p:spPr>
          <a:xfrm rot="13048542">
            <a:off x="5451658" y="-328862"/>
            <a:ext cx="1666114" cy="2053769"/>
          </a:xfrm>
          <a:prstGeom prst="triangle">
            <a:avLst>
              <a:gd name="adj" fmla="val 5254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28B78C9-7383-4EEF-8DDA-1F09EC1DD0B1}"/>
              </a:ext>
            </a:extLst>
          </p:cNvPr>
          <p:cNvSpPr/>
          <p:nvPr/>
        </p:nvSpPr>
        <p:spPr>
          <a:xfrm rot="14388589">
            <a:off x="5688305" y="-8669"/>
            <a:ext cx="1820902" cy="1991239"/>
          </a:xfrm>
          <a:prstGeom prst="triangle">
            <a:avLst>
              <a:gd name="adj" fmla="val 5254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C8AECB23-C63C-4C44-94EE-E7E2FA895823}"/>
              </a:ext>
            </a:extLst>
          </p:cNvPr>
          <p:cNvSpPr/>
          <p:nvPr/>
        </p:nvSpPr>
        <p:spPr>
          <a:xfrm>
            <a:off x="6753169" y="402209"/>
            <a:ext cx="529891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ของที่ระลึกจาก</a:t>
            </a:r>
          </a:p>
          <a:p>
            <a:pPr algn="r"/>
            <a:r>
              <a:rPr lang="th-TH" sz="28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ภาพยนตร์ไทย</a:t>
            </a:r>
            <a:r>
              <a:rPr lang="th-TH" sz="2800" b="1" dirty="0" err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28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2800" b="1" dirty="0" err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28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  <a:p>
            <a:pPr algn="r"/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ที่ยาวที่สุดในโลก</a:t>
            </a:r>
          </a:p>
          <a:p>
            <a:pPr algn="r"/>
            <a:r>
              <a:rPr lang="th-TH" sz="3600" b="1" dirty="0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“ดี</a:t>
            </a:r>
            <a:r>
              <a:rPr lang="th-TH" sz="3600" b="1" dirty="0" err="1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เนาะวั</a:t>
            </a:r>
            <a:r>
              <a:rPr lang="th-TH" sz="3600" b="1" dirty="0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3600" b="1" dirty="0" err="1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3600" b="1" dirty="0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” </a:t>
            </a:r>
            <a:endParaRPr lang="en-US" sz="3600" b="1" dirty="0">
              <a:solidFill>
                <a:srgbClr val="00B0F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ONE CUT MONK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</p:txBody>
      </p:sp>
      <p:sp>
        <p:nvSpPr>
          <p:cNvPr id="9" name="Rectangle 48">
            <a:extLst>
              <a:ext uri="{FF2B5EF4-FFF2-40B4-BE49-F238E27FC236}">
                <a16:creationId xmlns:a16="http://schemas.microsoft.com/office/drawing/2014/main" id="{ABEBFCFC-C2A7-4B87-866F-D2FA649A3D0A}"/>
              </a:ext>
            </a:extLst>
          </p:cNvPr>
          <p:cNvSpPr/>
          <p:nvPr/>
        </p:nvSpPr>
        <p:spPr>
          <a:xfrm>
            <a:off x="8990899" y="2670139"/>
            <a:ext cx="307226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flashdriveUSB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(ภาพยนตร์เต็มเรื่อง ไฟล์ต้นฉบับแท้ เท่าโรงหนัง/ พร้อมเบื้องหลัง/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 MV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และอัลบั้มเพลงจากภาพยนตร์/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หนังสือโฟโต้บุค </a:t>
            </a:r>
            <a:r>
              <a:rPr lang="en-US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ONECUTmonk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สี่สี /เสื้อยืด /ตุ๊กตา 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เนาะ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แฟมิลี่ พร้อมรถ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โรเบิร์ต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/ 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ผลิตภัณฑ์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ONECUT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/ 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บัตรชมภาพยนตร์รอบกาล่าพรีเมียร์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2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ที่นั่ง / 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หนังสือเบื้องหลังกองถ่าย และบทภาพยนตร์ / </a:t>
            </a:r>
          </a:p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โปสเตอร์ และ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แฮนด์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บิล ภาพยนตร์ / ดิจิตอล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พิค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เจอร์ 24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งานศิลปะจากภาพยนตร์  /ลอตเตอรี่ </a:t>
            </a:r>
            <a:endParaRPr lang="th-TH" sz="1600" b="1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6AE8B-9660-43F2-A415-0E07817EF17F}"/>
              </a:ext>
            </a:extLst>
          </p:cNvPr>
          <p:cNvSpPr txBox="1"/>
          <p:nvPr/>
        </p:nvSpPr>
        <p:spPr>
          <a:xfrm>
            <a:off x="3306806" y="154701"/>
            <a:ext cx="551668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Merchandise</a:t>
            </a:r>
          </a:p>
          <a:p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จากภาพยนตร์ไทย</a:t>
            </a:r>
            <a:r>
              <a:rPr lang="th-TH" sz="2400" b="1" dirty="0" err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2400" b="1" dirty="0" err="1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24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ที่ยาวที่สุดในโลก “ดี</a:t>
            </a:r>
            <a:r>
              <a:rPr lang="th-TH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เนาะวั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” </a:t>
            </a:r>
            <a:r>
              <a:rPr lang="en-US" sz="2400" b="1" dirty="0">
                <a:solidFill>
                  <a:srgbClr val="F85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ONE CUT MONK</a:t>
            </a:r>
            <a:r>
              <a:rPr lang="th-TH" sz="2400" b="1" dirty="0">
                <a:solidFill>
                  <a:srgbClr val="F85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192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8">
            <a:extLst>
              <a:ext uri="{FF2B5EF4-FFF2-40B4-BE49-F238E27FC236}">
                <a16:creationId xmlns:a16="http://schemas.microsoft.com/office/drawing/2014/main" id="{414D7F5B-79E8-4BBC-9D6C-E45187710085}"/>
              </a:ext>
            </a:extLst>
          </p:cNvPr>
          <p:cNvSpPr/>
          <p:nvPr/>
        </p:nvSpPr>
        <p:spPr>
          <a:xfrm>
            <a:off x="41285" y="134127"/>
            <a:ext cx="529891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BOXSET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ที่ระลึก </a:t>
            </a:r>
          </a:p>
          <a:p>
            <a:pPr algn="r"/>
            <a:r>
              <a:rPr lang="th-TH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“ดี</a:t>
            </a:r>
            <a:r>
              <a:rPr lang="th-TH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เนาะวั</a:t>
            </a:r>
            <a:r>
              <a:rPr lang="th-TH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” </a:t>
            </a:r>
            <a:r>
              <a:rPr lang="en-US" b="1" dirty="0">
                <a:solidFill>
                  <a:srgbClr val="F85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ONE CUT MONK</a:t>
            </a:r>
            <a:r>
              <a:rPr lang="th-TH" b="1" dirty="0">
                <a:solidFill>
                  <a:srgbClr val="F85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  <a:p>
            <a:pPr algn="r"/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ลิมิเต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ดอิดี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ชั่น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มีใบเซอร์พร้อมลายเซ็นจำกัดเพียง 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999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ชุด </a:t>
            </a:r>
          </a:p>
          <a:p>
            <a:pPr algn="r"/>
            <a:r>
              <a:rPr lang="th-TH" sz="2200" b="1" dirty="0">
                <a:latin typeface="Prompt" panose="00000500000000000000" pitchFamily="2" charset="-34"/>
                <a:cs typeface="Prompt" panose="00000500000000000000" pitchFamily="2" charset="-34"/>
              </a:rPr>
              <a:t>ในราคา</a:t>
            </a:r>
            <a:r>
              <a:rPr lang="en-US" sz="22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en-US" sz="3200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10,500 </a:t>
            </a:r>
            <a:r>
              <a:rPr lang="th-TH" sz="3200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  <a:r>
              <a:rPr lang="en-US" sz="3200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3200" b="1" dirty="0">
                <a:solidFill>
                  <a:srgbClr val="FFC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en-US" sz="1200" dirty="0">
              <a:solidFill>
                <a:srgbClr val="FFC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6" name="รูปภาพ 5" descr="รูปภาพประกอบด้วย ข้อความ, ภาพหน้าจอ, การออกแบบกราฟิก, ออกแบบ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31A179F-DFDB-4FC8-A2F1-D2284F954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99" y="263952"/>
            <a:ext cx="6214805" cy="6308964"/>
          </a:xfrm>
          <a:prstGeom prst="rect">
            <a:avLst/>
          </a:prstGeom>
        </p:spPr>
      </p:pic>
      <p:sp>
        <p:nvSpPr>
          <p:cNvPr id="8" name="Rectangle 48">
            <a:extLst>
              <a:ext uri="{FF2B5EF4-FFF2-40B4-BE49-F238E27FC236}">
                <a16:creationId xmlns:a16="http://schemas.microsoft.com/office/drawing/2014/main" id="{9EB48307-0831-4FF6-9524-FAA348A9F1FB}"/>
              </a:ext>
            </a:extLst>
          </p:cNvPr>
          <p:cNvSpPr/>
          <p:nvPr/>
        </p:nvSpPr>
        <p:spPr>
          <a:xfrm>
            <a:off x="154571" y="4239957"/>
            <a:ext cx="529891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1 </a:t>
            </a:r>
            <a:r>
              <a:rPr lang="en-US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flashdriveUSB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 (ภาพยนตร์เต็มเรื่อง ไฟล์ต้นฉบับแท้ เท่าโรงหนัง/ พร้อมเบื้องหลัง/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 MV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 และอัลบั้มเพลงจากภาพยนตร์ 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2,500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  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2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หนังสือโฟโต้บุค </a:t>
            </a:r>
            <a:r>
              <a:rPr lang="en-US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ONECUTmonk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สี่สี 	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1,500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3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เสื้อยืด 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2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ตัว 		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 900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  <a:endParaRPr lang="en-US" sz="12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4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ตุ๊กตา 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เนาะ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แฟมิลี่ พร้อมรถ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โรเบิร์ต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 	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3,500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5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ผลิตภัณฑ์ 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ONECUT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		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1,200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</a:t>
            </a:r>
            <a:endParaRPr lang="en-US" sz="12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6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บัตรชมภาพยนตร์รอบกาล่าพรีเมียร์ 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2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ที่นั่ง 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   500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 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7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หนังสือเบื้องหลังกองถ่าย และบทภาพยนตร์ 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   590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8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โปสเตอร์ และ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แฮนด์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บิล ภาพยนตร์ 	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   250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9 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ดิจิตอล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พิค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เจอร์ 24 </a:t>
            </a:r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 งานศิลปะจากภาพยนตร์ 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 4,800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10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ลอตเตอรี่งวดวันที่ 30 ตุลาคม 2568/ 2 ใบ 	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มูลค่า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     360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บาท </a:t>
            </a:r>
          </a:p>
        </p:txBody>
      </p:sp>
      <p:sp>
        <p:nvSpPr>
          <p:cNvPr id="10" name="กล่องข้อความ 3">
            <a:extLst>
              <a:ext uri="{FF2B5EF4-FFF2-40B4-BE49-F238E27FC236}">
                <a16:creationId xmlns:a16="http://schemas.microsoft.com/office/drawing/2014/main" id="{534EA3E8-2DDB-433A-88AE-BC93E441E8A7}"/>
              </a:ext>
            </a:extLst>
          </p:cNvPr>
          <p:cNvSpPr txBox="1"/>
          <p:nvPr/>
        </p:nvSpPr>
        <p:spPr>
          <a:xfrm>
            <a:off x="104830" y="6208019"/>
            <a:ext cx="28242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B0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มูลค่ารวม 16,100 บาท</a:t>
            </a:r>
          </a:p>
        </p:txBody>
      </p:sp>
      <p:pic>
        <p:nvPicPr>
          <p:cNvPr id="11" name="รูปภาพ 2" descr="รูปภาพประกอบด้วย ข้อความ, ภาพหน้าจอ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13FE027B-ECFF-4C52-B32C-A795DD35C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19" y="2019649"/>
            <a:ext cx="2353975" cy="1682189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47BBC97-F8A4-412D-9C0E-922CB5DE2984}"/>
              </a:ext>
            </a:extLst>
          </p:cNvPr>
          <p:cNvSpPr/>
          <p:nvPr/>
        </p:nvSpPr>
        <p:spPr>
          <a:xfrm rot="6566953">
            <a:off x="1193237" y="1717114"/>
            <a:ext cx="1022418" cy="141733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รูปภาพ 8" descr="รูปภาพประกอบด้วย การ์ตูนแอนิเมชัน, ภาพตัดปะ, การ์ตูน, แอนิเมช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9BCCA68-4C07-4681-B1B7-71DF32A12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397">
            <a:off x="3625541" y="1359378"/>
            <a:ext cx="2598043" cy="25980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86BD86-C07B-4FE0-B617-3CD27B91DEDF}"/>
              </a:ext>
            </a:extLst>
          </p:cNvPr>
          <p:cNvSpPr txBox="1"/>
          <p:nvPr/>
        </p:nvSpPr>
        <p:spPr>
          <a:xfrm rot="20962577">
            <a:off x="68442" y="1869972"/>
            <a:ext cx="209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856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ซื้อกาแฟ 3 กล่อง</a:t>
            </a:r>
            <a:r>
              <a:rPr lang="th-TH" sz="2000" b="1" dirty="0">
                <a:solidFill>
                  <a:srgbClr val="0070C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รับสิทธิจองฟรี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EF5ED-32E6-4A34-AA74-F504999CE677}"/>
              </a:ext>
            </a:extLst>
          </p:cNvPr>
          <p:cNvSpPr txBox="1"/>
          <p:nvPr/>
        </p:nvSpPr>
        <p:spPr>
          <a:xfrm>
            <a:off x="41285" y="3812527"/>
            <a:ext cx="3936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b="1" dirty="0">
                <a:solidFill>
                  <a:srgbClr val="F85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เปิดจองแล้ว 1.000 บาท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2CEF4A-3FC5-458A-9867-382003C93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3" y="2984956"/>
            <a:ext cx="610780" cy="7023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13A35A-1155-4B19-87F0-8ACB43B49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0" y="2991145"/>
            <a:ext cx="677052" cy="778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91215A-D09F-4F99-B1B2-AC033887F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04" y="2949204"/>
            <a:ext cx="867555" cy="99768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CDEC8AA8-6F13-4D02-8EDE-C4E7BEE6F05D}"/>
              </a:ext>
            </a:extLst>
          </p:cNvPr>
          <p:cNvSpPr/>
          <p:nvPr/>
        </p:nvSpPr>
        <p:spPr>
          <a:xfrm rot="14490065">
            <a:off x="4541408" y="2799431"/>
            <a:ext cx="1350158" cy="1963992"/>
          </a:xfrm>
          <a:prstGeom prst="triangle">
            <a:avLst>
              <a:gd name="adj" fmla="val 5254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4DF6840-CD4D-42EE-8D9A-99FC9F276155}"/>
              </a:ext>
            </a:extLst>
          </p:cNvPr>
          <p:cNvSpPr/>
          <p:nvPr/>
        </p:nvSpPr>
        <p:spPr>
          <a:xfrm rot="18571187">
            <a:off x="3195652" y="5883468"/>
            <a:ext cx="1820902" cy="1991239"/>
          </a:xfrm>
          <a:prstGeom prst="triangle">
            <a:avLst>
              <a:gd name="adj" fmla="val 5254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706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รูปภาพ 9" descr="รูปภาพประกอบด้วย คน, ชาย, เสื้อผ้า, ใบหน้าของมนุษย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291FC61-9896-4B9D-906A-152670CFF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78" y="173048"/>
            <a:ext cx="5536677" cy="3320762"/>
          </a:xfrm>
          <a:prstGeom prst="rect">
            <a:avLst/>
          </a:prstGeom>
        </p:spPr>
      </p:pic>
      <p:pic>
        <p:nvPicPr>
          <p:cNvPr id="2" name="รูปภาพ 9" descr="รูปภาพประกอบด้วย คน, ชาย, เสื้อผ้า, ใบหน้าของมนุษย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5A3CA26-5F95-49E6-AD9A-460CE3440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4751"/>
            <a:ext cx="5536677" cy="3320762"/>
          </a:xfrm>
          <a:prstGeom prst="rect">
            <a:avLst/>
          </a:prstGeom>
        </p:spPr>
      </p:pic>
      <p:sp>
        <p:nvSpPr>
          <p:cNvPr id="3" name="Rectangle 48">
            <a:extLst>
              <a:ext uri="{FF2B5EF4-FFF2-40B4-BE49-F238E27FC236}">
                <a16:creationId xmlns:a16="http://schemas.microsoft.com/office/drawing/2014/main" id="{0B739E2F-F189-48E2-AC61-CB9F3930B323}"/>
              </a:ext>
            </a:extLst>
          </p:cNvPr>
          <p:cNvSpPr/>
          <p:nvPr/>
        </p:nvSpPr>
        <p:spPr>
          <a:xfrm>
            <a:off x="634991" y="5328648"/>
            <a:ext cx="5461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นี่คือภาพดิจิตอลจากภาพยนตร์ ดี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เนาะ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600" dirty="0" err="1"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  </a:t>
            </a:r>
            <a:r>
              <a:rPr lang="en-US" sz="1600" b="1" dirty="0">
                <a:solidFill>
                  <a:srgbClr val="F856F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จำนวน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 1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วินาที พร้อมกรอบ สองแบบ </a:t>
            </a:r>
            <a:r>
              <a:rPr lang="th-TH" sz="1600" b="1" dirty="0">
                <a:latin typeface="Prompt" panose="00000500000000000000" pitchFamily="2" charset="-34"/>
                <a:cs typeface="Prompt" panose="00000500000000000000" pitchFamily="2" charset="-34"/>
              </a:rPr>
              <a:t>แบบที่ 1 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รวม 24 ภาพจาก 1 วินาที </a:t>
            </a:r>
            <a:r>
              <a:rPr lang="th-TH" sz="1600" b="1" dirty="0">
                <a:latin typeface="Prompt" panose="00000500000000000000" pitchFamily="2" charset="-34"/>
                <a:cs typeface="Prompt" panose="00000500000000000000" pitchFamily="2" charset="-34"/>
              </a:rPr>
              <a:t>แบบที่ 2 </a:t>
            </a:r>
            <a:r>
              <a:rPr lang="th-TH" sz="1600" dirty="0">
                <a:latin typeface="Prompt" panose="00000500000000000000" pitchFamily="2" charset="-34"/>
                <a:cs typeface="Prompt" panose="00000500000000000000" pitchFamily="2" charset="-34"/>
              </a:rPr>
              <a:t>เลือกภาพที่ชอบที่สุด ใน 1 วินาที ที่ชอบ  ขยายใส่กรอบ</a:t>
            </a:r>
            <a:r>
              <a:rPr lang="en-US" sz="16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16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3E515-C8C8-4D0B-89F4-82711776BF86}"/>
              </a:ext>
            </a:extLst>
          </p:cNvPr>
          <p:cNvSpPr txBox="1"/>
          <p:nvPr/>
        </p:nvSpPr>
        <p:spPr>
          <a:xfrm>
            <a:off x="619022" y="3512766"/>
            <a:ext cx="55366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เปิดจอง </a:t>
            </a:r>
            <a:r>
              <a:rPr lang="en-US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แล้วในราคาเปิดตัวเริ่มต้น เพียงภาพละ 300 บาท  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จองครั้งละ 1 วินาที  24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D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C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 ราคา 5,000 บาท พร้อมกรอบตามแบบ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4A43534-32F8-4B96-A7D6-F33A0D8B4FA4}"/>
              </a:ext>
            </a:extLst>
          </p:cNvPr>
          <p:cNvSpPr/>
          <p:nvPr/>
        </p:nvSpPr>
        <p:spPr>
          <a:xfrm>
            <a:off x="784120" y="381701"/>
            <a:ext cx="4961391" cy="2903456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F5B5A6-2F27-4530-B5A9-B9120C105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98" y="1306847"/>
            <a:ext cx="678731" cy="3817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1657CA-03F9-42F9-8D44-765924D6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5" y="1306847"/>
            <a:ext cx="678731" cy="381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F49E7F-F93C-4507-9D71-649A1FC98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39" y="1306847"/>
            <a:ext cx="678732" cy="381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EC061C-EBB1-4284-962C-4802DF55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51" y="1306847"/>
            <a:ext cx="678731" cy="381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2F2A43-A4F0-423D-AB25-D92399C01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596" y="1306847"/>
            <a:ext cx="678731" cy="381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871718-9D6B-4E1D-9CC9-F31579B4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07" y="1306847"/>
            <a:ext cx="678731" cy="381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E3AE24-03A3-49A9-B651-B42E57F36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98" y="647832"/>
            <a:ext cx="678731" cy="3817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716FC3-E259-4A45-9512-4B43E5EB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5" y="647832"/>
            <a:ext cx="678731" cy="3817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F90DC5-3121-4738-8C3A-D2E169B2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39" y="647832"/>
            <a:ext cx="678732" cy="3817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C57A5D-AEFF-4283-ADFA-FC7A2315C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51" y="647832"/>
            <a:ext cx="678731" cy="381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F99850-1FD7-4232-A882-55FDC9F90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596" y="647832"/>
            <a:ext cx="678731" cy="3817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C47A12-82B1-4B01-B56B-AF9F8B4A5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07" y="647832"/>
            <a:ext cx="678731" cy="381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1D7F07B-92E1-421B-9865-18C5E476F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98" y="2611225"/>
            <a:ext cx="678731" cy="381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3B54D73-9757-48D6-9221-64A5923E5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5" y="2611225"/>
            <a:ext cx="678731" cy="381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70B45A-7E01-4031-96B9-EE93384FC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39" y="2611225"/>
            <a:ext cx="678732" cy="381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C67A5F-41CE-483E-AFE3-9436AF107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51" y="2611225"/>
            <a:ext cx="678731" cy="3817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686762-A7A9-4EFA-9684-32E5424A4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596" y="2611225"/>
            <a:ext cx="678731" cy="3817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FDAEF9-1DC4-41F3-84BD-628F74E4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07" y="2611225"/>
            <a:ext cx="678731" cy="3817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90FF3A4-AD0F-4BEE-9A2A-72235EB3E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98" y="1952210"/>
            <a:ext cx="678731" cy="3817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2DDF1-0A08-4852-AAE6-815729228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455" y="1952210"/>
            <a:ext cx="678731" cy="3817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0E0B3E-B2CA-4A70-B8F4-CC73996B7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239" y="1952210"/>
            <a:ext cx="678732" cy="3817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D57BCF-39BC-4971-AC6C-2EB322CA0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451" y="1952210"/>
            <a:ext cx="678731" cy="3817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8D132D3-95C7-46D5-991F-0FC8260E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596" y="1952210"/>
            <a:ext cx="678731" cy="3817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8D16CB5-3395-410E-8357-928F3DF26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807" y="1952210"/>
            <a:ext cx="678731" cy="381786"/>
          </a:xfrm>
          <a:prstGeom prst="rect">
            <a:avLst/>
          </a:prstGeom>
        </p:spPr>
      </p:pic>
      <p:pic>
        <p:nvPicPr>
          <p:cNvPr id="37" name="รูปภาพ 9" descr="รูปภาพประกอบด้วย คน, ชาย, เสื้อผ้า, ใบหน้าของมนุษย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C35A261F-54F3-4AA2-9D80-D787F189A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72" y="3465513"/>
            <a:ext cx="5536677" cy="33207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F3CD19-BE7C-4C2D-BA2B-E46189E43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035" y="3800351"/>
            <a:ext cx="4468307" cy="251342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9EAA86-FBBF-4522-9581-F7F87AEE4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653" y="466197"/>
            <a:ext cx="4492116" cy="2526814"/>
          </a:xfrm>
          <a:prstGeom prst="rect">
            <a:avLst/>
          </a:prstGeom>
        </p:spPr>
      </p:pic>
      <p:pic>
        <p:nvPicPr>
          <p:cNvPr id="42" name="รูปภาพ 12" descr="รูปภาพประกอบด้วย กราฟิก, เครื่องหมาย, สัญลักษณ์, การออกแบบกราฟิก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C3C9C9AA-080B-414B-886D-80D961A82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545" y="829222"/>
            <a:ext cx="754481" cy="754481"/>
          </a:xfrm>
          <a:prstGeom prst="rect">
            <a:avLst/>
          </a:prstGeom>
        </p:spPr>
      </p:pic>
      <p:pic>
        <p:nvPicPr>
          <p:cNvPr id="43" name="รูปภาพ 12" descr="รูปภาพประกอบด้วย กราฟิก, เครื่องหมาย, สัญลักษณ์, การออกแบบกราฟิก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3AC0B826-DA59-4214-9E41-7010E3331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80" y="5189979"/>
            <a:ext cx="778048" cy="7780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DD8EA1C-E1DE-44C5-950E-A563D45D4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568" y="1167054"/>
            <a:ext cx="1220775" cy="123305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E83AB07-ECCD-4E69-8161-EB3EC76D1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157" y="4673323"/>
            <a:ext cx="1220775" cy="12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4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1930C5-6930-4E0E-9A81-205D4E19A6C4}"/>
              </a:ext>
            </a:extLst>
          </p:cNvPr>
          <p:cNvSpPr/>
          <p:nvPr/>
        </p:nvSpPr>
        <p:spPr>
          <a:xfrm>
            <a:off x="1" y="-24409"/>
            <a:ext cx="12191999" cy="6906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1">
            <a:extLst>
              <a:ext uri="{FF2B5EF4-FFF2-40B4-BE49-F238E27FC236}">
                <a16:creationId xmlns:a16="http://schemas.microsoft.com/office/drawing/2014/main" id="{133F3E7D-9DA8-460F-9018-01E64ACED843}"/>
              </a:ext>
            </a:extLst>
          </p:cNvPr>
          <p:cNvSpPr txBox="1"/>
          <p:nvPr/>
        </p:nvSpPr>
        <p:spPr>
          <a:xfrm>
            <a:off x="310580" y="141724"/>
            <a:ext cx="11640384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		</a:t>
            </a: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		D3C </a:t>
            </a:r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คืออะไร </a:t>
            </a:r>
          </a:p>
          <a:p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		สะสมงานศิลปะ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  <a:r>
              <a:rPr lang="th-TH" sz="2400" b="1" dirty="0">
                <a:solidFill>
                  <a:schemeClr val="accent5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วันนี้ แล้วชีวิตคุณจะเปลี่ยนไป</a:t>
            </a:r>
          </a:p>
          <a:p>
            <a:endParaRPr lang="th-TH" sz="2400" b="1" dirty="0">
              <a:solidFill>
                <a:schemeClr val="accent5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20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20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20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20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D3C  </a:t>
            </a:r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คืออะไร? </a:t>
            </a:r>
            <a:endParaRPr lang="en-US" sz="2000" b="1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มาจากคำว่า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Digital Cinema and Content Collection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แปลตรงตัวคือ ของสะสมที่มีมูลค่าบนโลกดิจิตอลที่สามารถส่งต่อเปลี่ยนมือได้ด้วยการโอนสิทธิ์หรือขาย</a:t>
            </a:r>
          </a:p>
          <a:p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เป็นการสะสมงานศิลปะรูปแบบใหม่ โดยการ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Generate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มาจากงานคอนเทนต์ หรือมีเดียไฟล์ต่างๆ จำกัดจำนวนด้วยไท</a:t>
            </a:r>
            <a:r>
              <a:rPr lang="th-TH" sz="1400" dirty="0" err="1">
                <a:latin typeface="Prompt" panose="00000500000000000000" pitchFamily="2" charset="-34"/>
                <a:cs typeface="Prompt" panose="00000500000000000000" pitchFamily="2" charset="-34"/>
              </a:rPr>
              <a:t>ม์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ไลน์ หรือไฟล์ภาพ ซึ่งไม่สามารถแทนที่กันได้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D3C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จัดเป็นของสะสมที่มีมูลค่าชนิดใหม่ล่าสุดของโลก หากแตกต่างจากสกุลเงิน</a:t>
            </a:r>
            <a:r>
              <a:rPr lang="th-TH" sz="1400" dirty="0" err="1">
                <a:latin typeface="Prompt" panose="00000500000000000000" pitchFamily="2" charset="-34"/>
                <a:cs typeface="Prompt" panose="00000500000000000000" pitchFamily="2" charset="-34"/>
              </a:rPr>
              <a:t>คริป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โตที่รู้จักกันทั่วไป เช่น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Bitcoin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หรือ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Eth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ซึ่งเป็น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Fungible Token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หมายถึงสินทรัพย์ที่สามารถแลกเปลี่ยนหรือแทนที่กันได้ อธิบายง่ายๆ ก็คือ แม้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ID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ของแต่ละเหรียญสกุล</a:t>
            </a:r>
            <a:r>
              <a:rPr lang="th-TH" sz="1400" dirty="0" err="1">
                <a:latin typeface="Prompt" panose="00000500000000000000" pitchFamily="2" charset="-34"/>
                <a:cs typeface="Prompt" panose="00000500000000000000" pitchFamily="2" charset="-34"/>
              </a:rPr>
              <a:t>คริป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โตจะต่างกัน แต่มูลค่าของเหรียญสกุลนั้น ๆ จะเท่ากันเสมอ สามารถทดแทนกันและกันได้ เหมือนการแลกเปลี่ยนซื้อขายสกุลเงินตราต่างประเทศทั่วไป</a:t>
            </a:r>
          </a:p>
          <a:p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ความเป็นเจ้าของ 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</a:p>
          <a:p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สำหรับ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D3C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นั้น แต่ละ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ID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จะสะท้อนลักษณะเฉพาะของ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D3C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นั้น ๆ หรือพูดง่าย ๆ ว่ามีความเป็นต้นฉบับที่ตรวจสอบได้ ซึ่งสามารถแสดงสิทธิ์ในการเข้าถึงได้เฉพาะเจ้าของ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D3C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นั้นๆ เท่านั้น โดยมีการบันทึกข้อมูลของเจ้าของกรรมสิทธิ์ลงในระบบที่มีความปลอดภัย ซึ่งใช้หลักการแยกไฟล์ออกเป็นชิ้นเล็กๆ แล้วกระจายแยกกันไปเก็บในที่ต่างๆแบบสุ่ม เสมือนการฉีกกระดาษออกเป็นชิ้นเล็กๆ แล้วเอาไปเก็บหลาย</a:t>
            </a:r>
            <a:r>
              <a:rPr lang="th-TH" sz="1400" dirty="0" err="1">
                <a:latin typeface="Prompt" panose="00000500000000000000" pitchFamily="2" charset="-34"/>
                <a:cs typeface="Prompt" panose="00000500000000000000" pitchFamily="2" charset="-34"/>
              </a:rPr>
              <a:t>ๆก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ล่อง ซึ่งมีแต่เจ้าของเท่านั้นที่มีกุญแจเปิดทุกกล่อง และรู้ว่าอยู่กล่องไหนบ้าง การจัดเก็บไม่สามารถถูกแก้ไขได้ ทำให้ทราบโดยชัดเจนว่าใครคือเจ้าของ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D3C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ดังกล่าว</a:t>
            </a:r>
          </a:p>
          <a:p>
            <a:r>
              <a:rPr lang="th-TH" sz="2000" b="1" dirty="0">
                <a:latin typeface="Prompt" panose="00000500000000000000" pitchFamily="2" charset="-34"/>
                <a:cs typeface="Prompt" panose="00000500000000000000" pitchFamily="2" charset="-34"/>
              </a:rPr>
              <a:t>กำเนิด </a:t>
            </a:r>
            <a:r>
              <a:rPr lang="en-US" sz="2000" b="1" dirty="0">
                <a:latin typeface="Prompt" panose="00000500000000000000" pitchFamily="2" charset="-34"/>
                <a:cs typeface="Prompt" panose="00000500000000000000" pitchFamily="2" charset="-34"/>
              </a:rPr>
              <a:t>D3C</a:t>
            </a:r>
          </a:p>
          <a:p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D3C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เกิดขึ้นจาก ผกก อรุณศักดิ์ อ่องลออ ผู้กำกับภาพยนตร์ ดี</a:t>
            </a:r>
            <a:r>
              <a:rPr lang="th-TH" sz="1400" dirty="0" err="1">
                <a:latin typeface="Prompt" panose="00000500000000000000" pitchFamily="2" charset="-34"/>
                <a:cs typeface="Prompt" panose="00000500000000000000" pitchFamily="2" charset="-34"/>
              </a:rPr>
              <a:t>เนาะวั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400" dirty="0" err="1"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 ได้คิดเอาไฟล์ภาพยนตร์ ที่ใน</a:t>
            </a:r>
            <a:r>
              <a:rPr lang="th-TH" sz="1400" dirty="0" err="1">
                <a:latin typeface="Prompt" panose="00000500000000000000" pitchFamily="2" charset="-34"/>
                <a:cs typeface="Prompt" panose="00000500000000000000" pitchFamily="2" charset="-34"/>
              </a:rPr>
              <a:t>หนึง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วินาที มี 24 ภาพ มาเจนฯ เป็นภาพดิจิตอล โดยได้ภาพจากภาพยนตร์ ที่ถ่ายทำมา 100 นาที ถึง 144000 ภาพ ถือเป็นการเกิด </a:t>
            </a:r>
            <a:r>
              <a:rPr lang="en-US" sz="1400" dirty="0">
                <a:latin typeface="Prompt" panose="00000500000000000000" pitchFamily="2" charset="-34"/>
                <a:cs typeface="Prompt" panose="00000500000000000000" pitchFamily="2" charset="-34"/>
              </a:rPr>
              <a:t>D3C </a:t>
            </a:r>
            <a:r>
              <a:rPr lang="th-TH" sz="1400" dirty="0">
                <a:latin typeface="Prompt" panose="00000500000000000000" pitchFamily="2" charset="-34"/>
                <a:cs typeface="Prompt" panose="00000500000000000000" pitchFamily="2" charset="-34"/>
              </a:rPr>
              <a:t>ครั้งแรกของโลก</a:t>
            </a:r>
          </a:p>
        </p:txBody>
      </p:sp>
      <p:pic>
        <p:nvPicPr>
          <p:cNvPr id="9" name="รูปภาพ 2" descr="รูปภาพประกอบด้วย การ์ตูนแอนิเมชัน, ภาพตัดปะ, การ์ตูน, แอนิเมช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24906CBD-7788-49ED-BDEF-04FDCC9C0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6" y="1366324"/>
            <a:ext cx="1507787" cy="1507787"/>
          </a:xfrm>
          <a:prstGeom prst="rect">
            <a:avLst/>
          </a:prstGeom>
        </p:spPr>
      </p:pic>
      <p:pic>
        <p:nvPicPr>
          <p:cNvPr id="10" name="รูปภาพ 3" descr="รูปภาพประกอบด้วย ของเล่น, การ์ตูน, รูปสัตว์, หมี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0114632-8C01-4605-A340-7EADD5E43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67" y="1136054"/>
            <a:ext cx="1767241" cy="1767241"/>
          </a:xfrm>
          <a:prstGeom prst="rect">
            <a:avLst/>
          </a:prstGeom>
        </p:spPr>
      </p:pic>
      <p:pic>
        <p:nvPicPr>
          <p:cNvPr id="11" name="รูปภาพ 4" descr="รูปภาพประกอบด้วย ภาพตัดปะ, การ์ตูนแอนิเมชัน, ภาพประกอบ, แอนิเมช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2B2825E-7553-4DB7-855F-0744C3615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16" y="1405232"/>
            <a:ext cx="1468879" cy="1468879"/>
          </a:xfrm>
          <a:prstGeom prst="rect">
            <a:avLst/>
          </a:prstGeom>
        </p:spPr>
      </p:pic>
      <p:pic>
        <p:nvPicPr>
          <p:cNvPr id="12" name="รูปภาพ 5" descr="รูปภาพประกอบด้วย การ์ตูน, การวาดภาพ, ศิลปะเด็ก, ภาพตัดป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B5C84C4-5388-4F1B-B87A-0E68A172C5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82" y="1209699"/>
            <a:ext cx="1851242" cy="1851242"/>
          </a:xfrm>
          <a:prstGeom prst="rect">
            <a:avLst/>
          </a:prstGeom>
        </p:spPr>
      </p:pic>
      <p:pic>
        <p:nvPicPr>
          <p:cNvPr id="13" name="รูปภาพ 6" descr="รูปภาพประกอบด้วย ของเล่น, การ์ตู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6C304B5-FF88-4E66-9D73-ECDF98700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48" y="1405236"/>
            <a:ext cx="1429967" cy="1429967"/>
          </a:xfrm>
          <a:prstGeom prst="rect">
            <a:avLst/>
          </a:prstGeom>
        </p:spPr>
      </p:pic>
      <p:pic>
        <p:nvPicPr>
          <p:cNvPr id="14" name="รูปภาพ 7" descr="รูปภาพประกอบด้วย ใบหน้าของมนุษย์, ทารก, เด็กผู้ชาย, คนเดินเตาะแตะ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B3F89D9-FA95-48FF-88EC-08DEA6317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068" y="1101152"/>
            <a:ext cx="2120631" cy="2120631"/>
          </a:xfrm>
          <a:prstGeom prst="rect">
            <a:avLst/>
          </a:prstGeom>
        </p:spPr>
      </p:pic>
      <p:pic>
        <p:nvPicPr>
          <p:cNvPr id="15" name="รูปภาพ 8" descr="รูปภาพประกอบด้วย ภาพประกอบ, การวาดภาพ, ภาพตัดปะ, การ์ตู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9AB1D4FD-6939-45AD-B535-564B524355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435" y="1405232"/>
            <a:ext cx="1429971" cy="1429971"/>
          </a:xfrm>
          <a:prstGeom prst="rect">
            <a:avLst/>
          </a:prstGeom>
        </p:spPr>
      </p:pic>
      <p:pic>
        <p:nvPicPr>
          <p:cNvPr id="16" name="รูปภาพ 9" descr="รูปภาพประกอบด้วย คน, ชาย, เสื้อผ้า, ใบหน้าของมนุษย์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927EAAF-37BD-40E9-B07B-4EA2DB4064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89" y="1492784"/>
            <a:ext cx="2097114" cy="1540040"/>
          </a:xfrm>
          <a:prstGeom prst="rect">
            <a:avLst/>
          </a:prstGeom>
        </p:spPr>
      </p:pic>
      <p:pic>
        <p:nvPicPr>
          <p:cNvPr id="17" name="รูปภาพ 2" descr="รูปภาพประกอบด้วย ข้อความ, ภาพหน้าจอ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ABBE931C-5D8D-42D8-A91E-4F2B6D9A90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98" y="1492784"/>
            <a:ext cx="2155059" cy="1540040"/>
          </a:xfrm>
          <a:prstGeom prst="rect">
            <a:avLst/>
          </a:prstGeom>
        </p:spPr>
      </p:pic>
      <p:pic>
        <p:nvPicPr>
          <p:cNvPr id="18" name="รูปภาพ 12" descr="รูปภาพประกอบด้วย กราฟิก, เครื่องหมาย, สัญลักษณ์, การออกแบบกราฟิก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D68FE062-C082-48C5-AD93-7A30C12459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1" y="-226319"/>
            <a:ext cx="2120631" cy="212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184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80B7F3-410F-4D92-9FE6-39A259D5E276}"/>
              </a:ext>
            </a:extLst>
          </p:cNvPr>
          <p:cNvSpPr/>
          <p:nvPr/>
        </p:nvSpPr>
        <p:spPr>
          <a:xfrm>
            <a:off x="0" y="-25251"/>
            <a:ext cx="12192000" cy="6906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D5F20-9B6D-40BE-B4DB-4CCADAE713A1}"/>
              </a:ext>
            </a:extLst>
          </p:cNvPr>
          <p:cNvSpPr txBox="1"/>
          <p:nvPr/>
        </p:nvSpPr>
        <p:spPr>
          <a:xfrm>
            <a:off x="2745820" y="203640"/>
            <a:ext cx="8220174" cy="5020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th-TH" sz="24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ข้อดีของธุรกิจ </a:t>
            </a:r>
            <a:r>
              <a:rPr lang="th-TH" sz="2400" b="1" dirty="0" err="1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ฟลิกซ์เฟ่</a:t>
            </a:r>
            <a:r>
              <a:rPr lang="th-TH" sz="2400" b="1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สร้างโอกาสการเป็นเจ้าของร่วมในระบบเศรษฐกิจสร้างสรรค์</a:t>
            </a:r>
            <a:b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รายได้ไม่ผูกกับการขายกาแฟเท่านั้น แต่ร่วมโตไปกับวงการบันเทิง</a:t>
            </a:r>
            <a:b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ชัดเจน โปร่งใส ตรวจสอบได้ และมีการรับรองสิทธิด้วยใบ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Certificate</a:t>
            </a:r>
            <a:b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</a:b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ส่งเสริม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Soft Power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แบบมีส่วนร่วม</a:t>
            </a:r>
          </a:p>
          <a:p>
            <a:pPr>
              <a:spcAft>
                <a:spcPts val="800"/>
              </a:spcAft>
            </a:pPr>
            <a:r>
              <a:rPr lang="th-TH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คืนกลับสมาชิกและสังคม :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เชื่อมโยงกับสมาคมผู้สร้างภาพยนตร์อิสระไทย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กองทุน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UNITYFUND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เพื่อสนับสนุนคนทำหนังอินดี้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กองทุน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EDFUND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สำหรับส่วนแบ่งของสมาชิก 30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%</a:t>
            </a:r>
            <a:endParaRPr lang="th-TH" sz="1800" dirty="0">
              <a:effectLst/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✅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กองทุน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ALLSALE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สำหรับส่วนแบ่งของสมาชิก 5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%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ONECUT COFFEE </a:t>
            </a:r>
            <a:r>
              <a:rPr lang="th-TH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และ </a:t>
            </a:r>
            <a:r>
              <a:rPr lang="en-US" sz="18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FLIXFE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คือรูปแบบใหม่ของการบริโภคอย่างมีสติ             มีเรื่องราว และมีส่วนร่วมในจักรวาลแห่งความคิดสร้างสรรค์</a:t>
            </a:r>
            <a:r>
              <a:rPr lang="th-TH" sz="18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                                               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ดื่มกาแฟ แล้วได้ดูหนัง ฟังเพลง ได้เพื่อน มีรายได้ ได้อนาคต</a:t>
            </a:r>
            <a:endParaRPr lang="en-US" sz="18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Bef>
                <a:spcPts val="200"/>
              </a:spcBef>
            </a:pPr>
            <a:endParaRPr lang="en-US" sz="2000" dirty="0">
              <a:effectLst/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A4562E-F288-4461-9F5F-01F4BDE0CD43}"/>
              </a:ext>
            </a:extLst>
          </p:cNvPr>
          <p:cNvGrpSpPr/>
          <p:nvPr/>
        </p:nvGrpSpPr>
        <p:grpSpPr>
          <a:xfrm>
            <a:off x="2513866" y="4550132"/>
            <a:ext cx="7704790" cy="2744742"/>
            <a:chOff x="3789601" y="4656842"/>
            <a:chExt cx="7704790" cy="27447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0819EB-481F-48EC-A8DD-08A7A218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601" y="4656842"/>
              <a:ext cx="2306399" cy="23063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C36848-5454-4F37-8CE8-589D00070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0607" y="5187222"/>
              <a:ext cx="2306399" cy="12973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2B6637-B2A1-4BDD-99D6-6CC92F47F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9429" y="4809574"/>
              <a:ext cx="3664962" cy="259201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7906554-620A-495B-9DD4-5F93938B8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6" y="169682"/>
            <a:ext cx="1783473" cy="820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74D375-6C25-46D8-8512-907A71B28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812"/>
            <a:ext cx="2720039" cy="5118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E8F21-8856-4DA8-8E2A-0BEC9F176A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44" y="4831955"/>
            <a:ext cx="1200757" cy="888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38551A-71C0-4A8E-A5A1-1CEE9F4EB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758" y="1184724"/>
            <a:ext cx="1380679" cy="13382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12A9A3-B48D-494F-BC01-B231977471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367" y="5720639"/>
            <a:ext cx="1036135" cy="10361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389156-1880-4CB2-B6D2-8D6DAD5D7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412" y="4429766"/>
            <a:ext cx="1036135" cy="12039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209F3E-A07C-49BB-B6AE-305B94F65E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41" y="229440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9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EE693A-7F5C-473A-B480-D2FCDBFD5D7F}"/>
              </a:ext>
            </a:extLst>
          </p:cNvPr>
          <p:cNvSpPr/>
          <p:nvPr/>
        </p:nvSpPr>
        <p:spPr>
          <a:xfrm>
            <a:off x="0" y="12104"/>
            <a:ext cx="12192000" cy="690681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7CAF8-20B2-4013-8CB2-AE041DABDF6E}"/>
              </a:ext>
            </a:extLst>
          </p:cNvPr>
          <p:cNvSpPr txBox="1"/>
          <p:nvPr/>
        </p:nvSpPr>
        <p:spPr>
          <a:xfrm>
            <a:off x="5229225" y="960737"/>
            <a:ext cx="49434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FB 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: </a:t>
            </a:r>
            <a:r>
              <a:rPr lang="th-TH" sz="2400" dirty="0" err="1">
                <a:latin typeface="Prompt" panose="00000500000000000000" pitchFamily="2" charset="-34"/>
                <a:cs typeface="Prompt" panose="00000500000000000000" pitchFamily="2" charset="-34"/>
              </a:rPr>
              <a:t>บจ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ก.</a:t>
            </a:r>
            <a:r>
              <a:rPr lang="th-TH" sz="2400" dirty="0" err="1">
                <a:latin typeface="Prompt" panose="00000500000000000000" pitchFamily="2" charset="-34"/>
                <a:cs typeface="Prompt" panose="00000500000000000000" pitchFamily="2" charset="-34"/>
              </a:rPr>
              <a:t>ฟลิกซ์เฟ่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Email 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: </a:t>
            </a:r>
            <a:r>
              <a:rPr lang="th-TH" sz="2400" dirty="0" err="1">
                <a:latin typeface="Prompt" panose="00000500000000000000" pitchFamily="2" charset="-34"/>
                <a:cs typeface="Prompt" panose="00000500000000000000" pitchFamily="2" charset="-34"/>
              </a:rPr>
              <a:t>officialflixfe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@gmail.</a:t>
            </a:r>
            <a:r>
              <a:rPr lang="th-TH" sz="2400" dirty="0" err="1">
                <a:latin typeface="Prompt" panose="00000500000000000000" pitchFamily="2" charset="-34"/>
                <a:cs typeface="Prompt" panose="00000500000000000000" pitchFamily="2" charset="-34"/>
              </a:rPr>
              <a:t>com</a:t>
            </a:r>
            <a:endParaRPr lang="th-TH" sz="24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  <a:hlinkClick r:id="rId2"/>
              </a:rPr>
              <a:t>www.flixfe.com</a:t>
            </a:r>
            <a:endParaRPr lang="en-US" sz="2400" dirty="0"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PHONE 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: 0821155502</a:t>
            </a:r>
          </a:p>
          <a:p>
            <a:r>
              <a:rPr lang="en-US" sz="2400" dirty="0">
                <a:latin typeface="Prompt" panose="00000500000000000000" pitchFamily="2" charset="-34"/>
                <a:cs typeface="Prompt" panose="00000500000000000000" pitchFamily="2" charset="-34"/>
              </a:rPr>
              <a:t>LINE 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: 0821155502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5025C-A565-4041-97DD-92132932A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70" y="2934450"/>
            <a:ext cx="2034020" cy="2034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C6DDE-102F-4C2B-8C70-DCA1EBFE6299}"/>
              </a:ext>
            </a:extLst>
          </p:cNvPr>
          <p:cNvSpPr txBox="1"/>
          <p:nvPr/>
        </p:nvSpPr>
        <p:spPr>
          <a:xfrm>
            <a:off x="5229225" y="5066266"/>
            <a:ext cx="6094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บัญชี บริษัท </a:t>
            </a:r>
            <a:r>
              <a:rPr lang="th-TH" sz="2400" dirty="0" err="1">
                <a:latin typeface="Prompt" panose="00000500000000000000" pitchFamily="2" charset="-34"/>
                <a:cs typeface="Prompt" panose="00000500000000000000" pitchFamily="2" charset="-34"/>
              </a:rPr>
              <a:t>ฟลิกซ์เฟ่</a:t>
            </a:r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 จำกัด</a:t>
            </a:r>
          </a:p>
          <a:p>
            <a:r>
              <a:rPr lang="th-TH" sz="2400" dirty="0">
                <a:latin typeface="Prompt" panose="00000500000000000000" pitchFamily="2" charset="-34"/>
                <a:cs typeface="Prompt" panose="00000500000000000000" pitchFamily="2" charset="-34"/>
              </a:rPr>
              <a:t>ธนาคารกรุงเทพ 426-4-37550-4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3D56F4-7DFA-4C8C-A83A-3EBD3B509D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0" y="2850537"/>
            <a:ext cx="4605822" cy="2117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3FDADD-E521-4A00-B557-A704A7478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6" y="169682"/>
            <a:ext cx="1783473" cy="820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2C2D1-4D16-462C-93CB-509DD5EC2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9" y="552967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6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BF131E-AB05-4EB2-A8FF-10693501C3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547575-EFFF-494D-95B8-9328A1ADF6A7}"/>
              </a:ext>
            </a:extLst>
          </p:cNvPr>
          <p:cNvSpPr txBox="1"/>
          <p:nvPr/>
        </p:nvSpPr>
        <p:spPr>
          <a:xfrm>
            <a:off x="3197400" y="3709385"/>
            <a:ext cx="8595648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FLIXFE</a:t>
            </a:r>
            <a:r>
              <a:rPr lang="en-US" sz="24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: </a:t>
            </a:r>
            <a:r>
              <a:rPr lang="th-TH" sz="24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เรา </a:t>
            </a:r>
            <a:r>
              <a:rPr lang="th-TH" sz="24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สร้าง</a:t>
            </a:r>
            <a:r>
              <a:rPr lang="th-TH" sz="2400" dirty="0">
                <a:solidFill>
                  <a:srgbClr val="071740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ภาพยนตร์</a:t>
            </a:r>
            <a:r>
              <a:rPr lang="th-TH" sz="2400" dirty="0">
                <a:solidFill>
                  <a:srgbClr val="07174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ไทย</a:t>
            </a:r>
            <a:r>
              <a:rPr lang="th-TH" sz="2400" dirty="0" err="1">
                <a:solidFill>
                  <a:srgbClr val="07174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วั</a:t>
            </a:r>
            <a:r>
              <a:rPr lang="th-TH" sz="2400" dirty="0">
                <a:solidFill>
                  <a:srgbClr val="07174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นค</a:t>
            </a:r>
            <a:r>
              <a:rPr lang="th-TH" sz="2400" dirty="0" err="1">
                <a:solidFill>
                  <a:srgbClr val="07174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ัต</a:t>
            </a:r>
            <a:r>
              <a:rPr lang="th-TH" sz="2400" dirty="0">
                <a:solidFill>
                  <a:srgbClr val="071740"/>
                </a:solidFill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ที่ยาวที่สุดในโลก </a:t>
            </a:r>
            <a:r>
              <a:rPr lang="en-US" sz="2400" dirty="0">
                <a:solidFill>
                  <a:srgbClr val="07174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100 </a:t>
            </a:r>
            <a:r>
              <a:rPr lang="th-TH" sz="2400" dirty="0">
                <a:solidFill>
                  <a:srgbClr val="071740"/>
                </a:solidFill>
                <a:effectLst/>
                <a:latin typeface="Prompt" panose="00000500000000000000" pitchFamily="2" charset="-34"/>
                <a:ea typeface="Calibri" panose="020F0502020204030204" pitchFamily="34" charset="0"/>
                <a:cs typeface="Prompt" panose="00000500000000000000" pitchFamily="2" charset="-34"/>
              </a:rPr>
              <a:t>นาที</a:t>
            </a:r>
            <a:r>
              <a:rPr lang="en-US" sz="24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endParaRPr lang="en-US" sz="2400" b="1" dirty="0"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DCAF2-F083-4B38-9E9F-10201DA365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10" y="169683"/>
            <a:ext cx="1476019" cy="678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98DBB-2D5A-4FDA-BBE5-E27E226C1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62" y="337543"/>
            <a:ext cx="1205068" cy="1062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808ED-1813-4DD1-80B2-32CE9E1CA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4" y="333768"/>
            <a:ext cx="722045" cy="1651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B8BD3-D1C1-4033-8D0B-4227021DC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77" y="608702"/>
            <a:ext cx="1205068" cy="1217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95168-99FD-4AE6-95E9-960E67E42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" y="1825894"/>
            <a:ext cx="2709851" cy="1525817"/>
          </a:xfrm>
          <a:prstGeom prst="rect">
            <a:avLst/>
          </a:prstGeom>
        </p:spPr>
      </p:pic>
      <p:pic>
        <p:nvPicPr>
          <p:cNvPr id="11" name="รูปภาพ 2" descr="รูปภาพประกอบด้วย ข้อความ, โปสเตอร์, การออกแบบกราฟิก, นักบ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021BA8B-5A61-42BD-B7C1-3D023F13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5" y="3247631"/>
            <a:ext cx="2177129" cy="30777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E90A7-B0A2-4199-B2A2-BA8E7669AB13}"/>
              </a:ext>
            </a:extLst>
          </p:cNvPr>
          <p:cNvSpPr txBox="1"/>
          <p:nvPr/>
        </p:nvSpPr>
        <p:spPr>
          <a:xfrm>
            <a:off x="3197399" y="4940390"/>
            <a:ext cx="85956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ร่วมเป็นส่วนหนึ่งของประวัติศาสตร์ภาพยนตร์ไทย</a:t>
            </a:r>
          </a:p>
          <a:p>
            <a:r>
              <a:rPr lang="th-TH" b="1" dirty="0">
                <a:solidFill>
                  <a:srgbClr val="FF33CC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กับภาพยนตร์ไทย </a:t>
            </a:r>
            <a:r>
              <a:rPr lang="en-US" b="1" dirty="0">
                <a:solidFill>
                  <a:srgbClr val="FF33CC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One-Cut 100 </a:t>
            </a:r>
            <a:r>
              <a:rPr lang="th-TH" b="1" dirty="0">
                <a:solidFill>
                  <a:srgbClr val="FF33CC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นาทีเรื่องแรกของโลก</a:t>
            </a:r>
          </a:p>
          <a:p>
            <a:r>
              <a:rPr lang="th-TH" b="1" dirty="0">
                <a:latin typeface="Prompt" panose="00000500000000000000" pitchFamily="2" charset="-34"/>
                <a:cs typeface="Prompt" panose="00000500000000000000" pitchFamily="2" charset="-34"/>
              </a:rPr>
              <a:t>ที่พร้อมสร้างปรากฏการณ์ทั้งวงการ!"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8CF262-FCC9-4E1D-9B95-6E5C7346589C}"/>
              </a:ext>
            </a:extLst>
          </p:cNvPr>
          <p:cNvSpPr txBox="1"/>
          <p:nvPr/>
        </p:nvSpPr>
        <p:spPr>
          <a:xfrm>
            <a:off x="4944306" y="3953138"/>
            <a:ext cx="4615992" cy="45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spcAft>
                <a:spcPts val="3000"/>
              </a:spcAft>
            </a:pPr>
            <a:r>
              <a:rPr lang="en-US" sz="1600" dirty="0">
                <a:solidFill>
                  <a:srgbClr val="07174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The World's Longest One-Cut Thai Film</a:t>
            </a:r>
            <a:endParaRPr kumimoji="0" lang="th-TH" altLang="th-TH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40E5D-E6ED-41F3-8551-CE0AC83BD793}"/>
              </a:ext>
            </a:extLst>
          </p:cNvPr>
          <p:cNvSpPr txBox="1"/>
          <p:nvPr/>
        </p:nvSpPr>
        <p:spPr>
          <a:xfrm>
            <a:off x="3214850" y="2240071"/>
            <a:ext cx="7662700" cy="783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FLIXFE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บริษัทผู้สร้างภาพยนตร์อิสระ ซึ่งมีจุดมุ่งหมายในการเชื่อมโยงระหว่างภาพยนตร์ ดนตรี ความรู้ ผลิตภัณฑ์บริโภค และธุรกิจ </a:t>
            </a:r>
            <a:r>
              <a:rPr lang="en-US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EDUTAINMENT</a:t>
            </a:r>
            <a:r>
              <a:rPr lang="th-TH" sz="18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C2DFF9-9A3A-4C2E-8D72-9431783A8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50" y="200932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0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363995A-18FA-4031-9458-85DDE2793C27}"/>
              </a:ext>
            </a:extLst>
          </p:cNvPr>
          <p:cNvSpPr/>
          <p:nvPr/>
        </p:nvSpPr>
        <p:spPr>
          <a:xfrm>
            <a:off x="18635" y="-19206"/>
            <a:ext cx="12192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1552F0-03FB-4CE7-9809-C6644B755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46" y="3949227"/>
            <a:ext cx="1850763" cy="2472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1ED4CC-87CD-4EB3-86CF-02D3645A1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312" y="3489829"/>
            <a:ext cx="884104" cy="1225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5C682F-A5F8-41B6-98AF-A60D87BB9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76643"/>
            <a:ext cx="3271404" cy="2345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74988-2193-499B-9EE9-009AE39D1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6" y="2440935"/>
            <a:ext cx="2919292" cy="174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9C2051-ADCA-43BC-AFCA-F0200584CD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5" y="571680"/>
            <a:ext cx="2919293" cy="1875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A457ED-398F-4C6C-92B0-7BE63E5A682F}"/>
              </a:ext>
            </a:extLst>
          </p:cNvPr>
          <p:cNvSpPr txBox="1"/>
          <p:nvPr/>
        </p:nvSpPr>
        <p:spPr>
          <a:xfrm>
            <a:off x="5126757" y="4142009"/>
            <a:ext cx="31915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อา</a:t>
            </a:r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เลฆันโ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ดร </a:t>
            </a:r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กอน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ซา</a:t>
            </a:r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เล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ซ </a:t>
            </a:r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อิญาร์ริตู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  <a:p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(ผู้กำกับ </a:t>
            </a:r>
            <a:r>
              <a:rPr lang="en-US" sz="1400" b="1" dirty="0">
                <a:latin typeface="Prompt" panose="00000500000000000000" pitchFamily="2" charset="-34"/>
                <a:cs typeface="Prompt" panose="00000500000000000000" pitchFamily="2" charset="-34"/>
              </a:rPr>
              <a:t>Birdman):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ไม่ใช่แค่เทคนิค แต่เป็นปรัชญา มันต้องการให้ผู้ชมดื่มด่ำกับความเป็นจริงของตัวละครโดยไม่มีช่วงตัดต่อมาให้พักหายใจ"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90E92-E10D-48E2-9800-430C7B600822}"/>
              </a:ext>
            </a:extLst>
          </p:cNvPr>
          <p:cNvSpPr txBox="1"/>
          <p:nvPr/>
        </p:nvSpPr>
        <p:spPr>
          <a:xfrm>
            <a:off x="271019" y="863728"/>
            <a:ext cx="308492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สตีเวน สปี</a:t>
            </a:r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ลเบิร์ก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:</a:t>
            </a:r>
          </a:p>
          <a:p>
            <a:endParaRPr lang="th-TH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endParaRPr lang="th-TH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"การถ่ายทำแบบลอง</a:t>
            </a:r>
            <a:r>
              <a:rPr lang="th-TH" sz="1200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เทค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ที่แท้จริงคือบททดสอบขั้นสุดท้ายของผู้กำกับ - มันเผยให้เห็นจุดอ่อนทั้งหมดของคุณ และแสดงความสามารถที่บริสุทธิ์ที่สุดของคุณ"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97B2F-0FE5-4C9A-8D4F-C957E5888AA4}"/>
              </a:ext>
            </a:extLst>
          </p:cNvPr>
          <p:cNvSpPr txBox="1"/>
          <p:nvPr/>
        </p:nvSpPr>
        <p:spPr>
          <a:xfrm>
            <a:off x="469816" y="3136998"/>
            <a:ext cx="2660755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เจมส์ แคเมรอน:</a:t>
            </a:r>
          </a:p>
          <a:p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"ใน </a:t>
            </a:r>
            <a:r>
              <a:rPr lang="en-US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Avatar 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เราใช้เทคโนโลยีมากมายเพื่อสร้างความรู้สึกต่อเนื่อง แต่ภาพยนตร์</a:t>
            </a:r>
            <a:r>
              <a:rPr lang="th-TH" sz="1200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ที่แท้จริงต้องการความกล้า ไม่ใช่แค่เทคโนโลยี"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42A19-115C-4470-A950-DFA3B411C959}"/>
              </a:ext>
            </a:extLst>
          </p:cNvPr>
          <p:cNvSpPr txBox="1"/>
          <p:nvPr/>
        </p:nvSpPr>
        <p:spPr>
          <a:xfrm>
            <a:off x="271018" y="85719"/>
            <a:ext cx="8161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ผู้กำกับระดับ </a:t>
            </a:r>
            <a:r>
              <a:rPr lang="th-TH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ยักษ์ </a:t>
            </a:r>
            <a:r>
              <a:rPr lang="th-TH" sz="20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ของโลก ? แทบทุกคนอยากทำ /</a:t>
            </a:r>
            <a:r>
              <a:rPr lang="en-US" sz="2000" b="1" dirty="0" err="1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OneCut-LongTake</a:t>
            </a:r>
            <a:endParaRPr lang="th-TH" sz="2000" b="1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83E04-9830-4CB9-8DA3-D7EDBD72012D}"/>
              </a:ext>
            </a:extLst>
          </p:cNvPr>
          <p:cNvSpPr txBox="1"/>
          <p:nvPr/>
        </p:nvSpPr>
        <p:spPr>
          <a:xfrm>
            <a:off x="903328" y="4442923"/>
            <a:ext cx="23026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อเล็กซานเดอร์ โซกูรอฟ </a:t>
            </a:r>
          </a:p>
          <a:p>
            <a:pPr algn="r"/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(ผู้กำกับ </a:t>
            </a:r>
            <a:r>
              <a:rPr lang="en-US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Russian Ark) :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การถ่ายทำ 90 นาที</a:t>
            </a:r>
          </a:p>
          <a:p>
            <a:pPr algn="r"/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แบบ</a:t>
            </a:r>
            <a:r>
              <a:rPr lang="th-TH" sz="1200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เหมือนกับการเต้นรำ</a:t>
            </a:r>
          </a:p>
          <a:p>
            <a:pPr algn="r"/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บนปลายเข็ม </a:t>
            </a:r>
          </a:p>
          <a:p>
            <a:pPr algn="r"/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เรามีโอกาสเพียงครั้งเดียว</a:t>
            </a:r>
          </a:p>
          <a:p>
            <a:pPr algn="r"/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เหมือนการแสดงสด </a:t>
            </a:r>
          </a:p>
          <a:p>
            <a:pPr algn="r"/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แต่ซับซ้อนกว่าหลายเท่า"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8F06B7-394B-4C4E-9830-E05A930ED0AE}"/>
              </a:ext>
            </a:extLst>
          </p:cNvPr>
          <p:cNvSpPr txBox="1"/>
          <p:nvPr/>
        </p:nvSpPr>
        <p:spPr>
          <a:xfrm>
            <a:off x="5094718" y="492811"/>
            <a:ext cx="179310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หว่อง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 การ์ไว :</a:t>
            </a:r>
          </a:p>
          <a:p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"การถ่ายทำแบบลอง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เทค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ก็เหมือนชีวิต ไม่สามารถย้อนกลับได้ ทุกการตัดสินใจคือความถาวร"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212C59-3F91-46A1-917B-86D47AF330E2}"/>
              </a:ext>
            </a:extLst>
          </p:cNvPr>
          <p:cNvSpPr txBox="1"/>
          <p:nvPr/>
        </p:nvSpPr>
        <p:spPr>
          <a:xfrm>
            <a:off x="6789410" y="472967"/>
            <a:ext cx="15194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บง จุน-โฮ:</a:t>
            </a:r>
          </a:p>
          <a:p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"เมื่อผู้ชมตระหนักว่านี่คือการถ่ายทำแบบ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จริงๆ ช่วงเวลาแห่งการกลั้นหายใจร่วมกันนั้นคือเวทมนตร์ที่มหัศจรรย์ที่สุดของภาพยนตร์"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433969-365D-46F4-BB89-FD7D21C6D905}"/>
              </a:ext>
            </a:extLst>
          </p:cNvPr>
          <p:cNvSpPr txBox="1"/>
          <p:nvPr/>
        </p:nvSpPr>
        <p:spPr>
          <a:xfrm>
            <a:off x="5094717" y="1527439"/>
            <a:ext cx="179310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เควนติน </a:t>
            </a:r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แทแ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รนติโน:</a:t>
            </a:r>
          </a:p>
          <a:p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"การถ่ายทำแบบ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คือการอวดความสามารถขั้นสุดของนักสร้าง - เหมือนการพูดว่า 'ดูสิ กูทำได้ขนาดนี้เลยว่ะ'"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8BF672-9C00-46C7-87ED-837184E31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06" y="564697"/>
            <a:ext cx="1857572" cy="1883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5B0958-6FFA-48D9-83A1-CFE764C69B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62" y="2410604"/>
            <a:ext cx="1847074" cy="16712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61F6CF-144E-49DA-B3F0-DC84D169E4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78" y="5304269"/>
            <a:ext cx="2919293" cy="1547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4D402D-3450-4BD4-BFB1-6B13279928EF}"/>
              </a:ext>
            </a:extLst>
          </p:cNvPr>
          <p:cNvSpPr txBox="1"/>
          <p:nvPr/>
        </p:nvSpPr>
        <p:spPr>
          <a:xfrm>
            <a:off x="8290234" y="4726352"/>
            <a:ext cx="27169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และขออนุญาตเหยียบบ่ายักษ์ฝรั่ง</a:t>
            </a:r>
          </a:p>
          <a:p>
            <a:r>
              <a:rPr lang="th-TH" sz="14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ด้วยหนังไทย </a:t>
            </a:r>
            <a:r>
              <a:rPr lang="en-US" sz="14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ONE CUT MONK </a:t>
            </a:r>
            <a:endParaRPr lang="th-TH" sz="1400" b="1" dirty="0">
              <a:solidFill>
                <a:srgbClr val="FF0000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r>
              <a:rPr lang="th-TH" sz="14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โดย ผู้กำกับหนังไทย</a:t>
            </a:r>
          </a:p>
          <a:p>
            <a:r>
              <a:rPr lang="th-TH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cs typeface="Prompt" panose="00000500000000000000" pitchFamily="2" charset="-34"/>
              </a:rPr>
              <a:t>“อรุณศักดิ์ อ่องลออ”</a:t>
            </a:r>
          </a:p>
          <a:p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"มันเริ่มต้นด้วยความกังวลของทุกคน ที่หวังมองเห็นรอยยิ้มของความสำเร็จที่ปลายทาง แต่ผิดคาด เรากลับเห็นหยาดน้ำตาของความปิติที่เอ้อล้น และอ้อมกอดของกันและกัน ของทุกคน เมื่อผมสั่งคัต...ไม่เว้นแม้แต่ตัวผมเอง"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DE518023-D1A5-4CE9-B3FB-C3FCE2EBA4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093" y="4188070"/>
            <a:ext cx="1749188" cy="26764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18BACA-5897-479C-887D-DDE1251B1A26}"/>
              </a:ext>
            </a:extLst>
          </p:cNvPr>
          <p:cNvSpPr txBox="1"/>
          <p:nvPr/>
        </p:nvSpPr>
        <p:spPr>
          <a:xfrm>
            <a:off x="8354427" y="1466625"/>
            <a:ext cx="383757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อัล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ฟอนโซ กัวรอน </a:t>
            </a:r>
            <a:r>
              <a:rPr lang="th-TH" sz="1200" b="1" dirty="0">
                <a:latin typeface="Prompt" panose="00000500000000000000" pitchFamily="2" charset="-34"/>
                <a:cs typeface="Prompt" panose="00000500000000000000" pitchFamily="2" charset="-34"/>
              </a:rPr>
              <a:t>(ผู้กำกับ </a:t>
            </a:r>
            <a:r>
              <a:rPr lang="en-US" sz="1200" b="1" dirty="0">
                <a:latin typeface="Prompt" panose="00000500000000000000" pitchFamily="2" charset="-34"/>
                <a:cs typeface="Prompt" panose="00000500000000000000" pitchFamily="2" charset="-34"/>
              </a:rPr>
              <a:t>Children of Men):</a:t>
            </a:r>
          </a:p>
          <a:p>
            <a:r>
              <a:rPr lang="en-US" sz="1200" dirty="0"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การถ่ายทำแบบ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ัตคื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อรูปแบบที่บริสุทธิ์ที่สุดของภาพยนตร์ - มันบังคับให้คุณเผชิญกับความเป็นจริง โดยไม่สามารถซ่อนข้อผิดพลาดใดๆ ได้ ทุกช็อตต้องเป็นการเต้นรำที่สมบูรณ์แบบ"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4FEF8B-ABFB-4C69-8BF9-42AD056498C3}"/>
              </a:ext>
            </a:extLst>
          </p:cNvPr>
          <p:cNvSpPr txBox="1"/>
          <p:nvPr/>
        </p:nvSpPr>
        <p:spPr>
          <a:xfrm>
            <a:off x="5094717" y="2794241"/>
            <a:ext cx="179310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ฮิ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โรคาซู โค</a:t>
            </a:r>
            <a:r>
              <a:rPr lang="th-TH" sz="1400" b="1" dirty="0" err="1">
                <a:latin typeface="Prompt" panose="00000500000000000000" pitchFamily="2" charset="-34"/>
                <a:cs typeface="Prompt" panose="00000500000000000000" pitchFamily="2" charset="-34"/>
              </a:rPr>
              <a:t>เร</a:t>
            </a:r>
            <a:r>
              <a:rPr lang="th-TH" sz="1400" b="1" dirty="0">
                <a:latin typeface="Prompt" panose="00000500000000000000" pitchFamily="2" charset="-34"/>
                <a:cs typeface="Prompt" panose="00000500000000000000" pitchFamily="2" charset="-34"/>
              </a:rPr>
              <a:t>เอดะ:</a:t>
            </a:r>
          </a:p>
          <a:p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"ความงามของ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dirty="0" err="1"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dirty="0">
                <a:latin typeface="Prompt" panose="00000500000000000000" pitchFamily="2" charset="-34"/>
                <a:cs typeface="Prompt" panose="00000500000000000000" pitchFamily="2" charset="-34"/>
              </a:rPr>
              <a:t>อยู่ที่ความไม่สมบูรณ์แบบ - ความผิดพลาดเล็กๆ น้อยๆ มักกลายเป็นช่วงเวลาที่จริงที่สุด"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C7487E-4DE7-4F68-BF1F-30E9FA9BA14D}"/>
              </a:ext>
            </a:extLst>
          </p:cNvPr>
          <p:cNvSpPr txBox="1"/>
          <p:nvPr/>
        </p:nvSpPr>
        <p:spPr>
          <a:xfrm>
            <a:off x="8345453" y="2429536"/>
            <a:ext cx="378329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400" b="1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แซม เมนเดส </a:t>
            </a:r>
            <a:r>
              <a:rPr lang="en-US" sz="1400" b="1" dirty="0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th-TH" sz="1400" b="1" dirty="0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ผู้กำกับ 1917</a:t>
            </a:r>
            <a:r>
              <a:rPr lang="en-US" sz="1400" b="1" dirty="0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</a:p>
          <a:p>
            <a:pPr algn="l"/>
            <a:r>
              <a:rPr lang="en-US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การทำวั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คือการท้าทายที่สุดในชีวิต</a:t>
            </a:r>
            <a:r>
              <a:rPr lang="th-TH" sz="1200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การทำ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หนังของผม มันต้องวางแผนทุกอย่างแบบลอง</a:t>
            </a:r>
            <a:r>
              <a:rPr lang="th-TH" sz="1200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เทค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100%" "เราถ่ายทำ </a:t>
            </a:r>
            <a:r>
              <a:rPr lang="th-TH" sz="1200" i="1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1917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 แบบ</a:t>
            </a:r>
            <a:r>
              <a:rPr lang="th-TH" sz="1200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วั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นค</a:t>
            </a:r>
            <a:r>
              <a:rPr lang="th-TH" sz="1200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ัต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เพราะอยากให้ผู้ชมรู้สึกเหมือนเดินไปกับตัวละครทุกก้าว"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DBFACC9-B9BF-45E5-A4A5-EB9DF8163B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883" y="-23799"/>
            <a:ext cx="2136117" cy="14240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CBBB8B-21BC-48ED-840C-8157C5766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01" y="-47605"/>
            <a:ext cx="2147033" cy="14313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9EF490-9B1B-43B1-AEEE-208A0F4AF455}"/>
              </a:ext>
            </a:extLst>
          </p:cNvPr>
          <p:cNvSpPr txBox="1"/>
          <p:nvPr/>
        </p:nvSpPr>
        <p:spPr>
          <a:xfrm>
            <a:off x="9239224" y="3402485"/>
            <a:ext cx="293414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คริส</a:t>
            </a:r>
            <a:r>
              <a:rPr lang="th-TH" sz="1400" b="1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โต</a:t>
            </a:r>
            <a:r>
              <a:rPr lang="th-TH" sz="1400" b="1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เฟ</a:t>
            </a:r>
            <a:r>
              <a:rPr lang="th-TH" sz="1400" b="1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อร์ โนแลน</a:t>
            </a:r>
            <a:r>
              <a:rPr lang="th-TH" sz="14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200" dirty="0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มักใช้ลอง</a:t>
            </a:r>
            <a:r>
              <a:rPr lang="th-TH" sz="1200" dirty="0" err="1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เทค</a:t>
            </a:r>
            <a:r>
              <a:rPr lang="th-TH" sz="1200" dirty="0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ในหนังของเขาเสมอ</a:t>
            </a:r>
            <a:r>
              <a:rPr lang="th-TH" sz="1200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 โดยใช้คำว่า "ของจริง" หรือ "ทำจริง" เขาจริงชอบใช้</a:t>
            </a:r>
            <a:r>
              <a:rPr lang="th-TH" sz="1200" dirty="0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เทคนิคลอง</a:t>
            </a:r>
            <a:r>
              <a:rPr lang="th-TH" sz="1200" dirty="0" err="1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เทค</a:t>
            </a:r>
            <a:r>
              <a:rPr lang="th-TH" sz="1200" dirty="0">
                <a:solidFill>
                  <a:srgbClr val="40404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เสมอๆ ในหนังทุกเรื่องของเขา เพื่อให้นักแสดงเผชิญความจริง</a:t>
            </a:r>
            <a:endParaRPr lang="th-TH" sz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D209BAD-9921-43AD-99B1-E0E51012A9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056" y="5339098"/>
            <a:ext cx="1159425" cy="15105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54EF7A-CE50-4F9C-9CB7-061E27BC4F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06" y="5272504"/>
            <a:ext cx="1220539" cy="15551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5629A42-7490-4E8F-BCC3-3FE78D8E3B09}"/>
              </a:ext>
            </a:extLst>
          </p:cNvPr>
          <p:cNvSpPr txBox="1"/>
          <p:nvPr/>
        </p:nvSpPr>
        <p:spPr>
          <a:xfrm>
            <a:off x="6795779" y="2190500"/>
            <a:ext cx="162612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"ชินอ</a:t>
            </a:r>
            <a:r>
              <a:rPr lang="th-TH" sz="1400" b="1" i="0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ิจิ</a:t>
            </a:r>
            <a:r>
              <a:rPr lang="th-TH" sz="1400" b="1" i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โร่ อูเอดะ</a:t>
            </a:r>
          </a:p>
          <a:p>
            <a:r>
              <a:rPr lang="th-TH" sz="1200" b="1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ผกก </a:t>
            </a:r>
            <a:r>
              <a:rPr lang="en-US" sz="1200" b="1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one cut of the </a:t>
            </a:r>
            <a:r>
              <a:rPr lang="en-US" sz="1200" b="1" dirty="0" err="1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daed</a:t>
            </a:r>
            <a:r>
              <a:rPr lang="th-TH" sz="1200" b="1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200" b="0" dirty="0">
                <a:solidFill>
                  <a:srgbClr val="404040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"ฉันอยากให้ผู้ชมรู้สึกเหมือนได้อยู่ในเหตุการณ์จริงๆ แบบเรียลไทม์ โดยไม่มีการตัดต่อมาขัดจังหวะ มันทำให้เกิดความรู้สึกตื่นเต้นและไม่แน่ใจว่าอะไรจะเกิดขึ้นต่อไป</a:t>
            </a:r>
            <a:endParaRPr lang="th-TH" sz="1200" dirty="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04E3AA-CBE4-47AF-847C-9618C8539FBF}"/>
              </a:ext>
            </a:extLst>
          </p:cNvPr>
          <p:cNvSpPr txBox="1"/>
          <p:nvPr/>
        </p:nvSpPr>
        <p:spPr>
          <a:xfrm>
            <a:off x="3597805" y="2006340"/>
            <a:ext cx="1133440" cy="310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หว่อง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การ์ไว </a:t>
            </a:r>
            <a:endParaRPr lang="th-TH" sz="14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23B4D3-7757-406D-8558-ADDE909F8FD4}"/>
              </a:ext>
            </a:extLst>
          </p:cNvPr>
          <p:cNvSpPr txBox="1"/>
          <p:nvPr/>
        </p:nvSpPr>
        <p:spPr>
          <a:xfrm>
            <a:off x="3691079" y="3765908"/>
            <a:ext cx="1024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บง จุน-โฮ</a:t>
            </a:r>
            <a:endParaRPr lang="th-TH" sz="14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CA6D11-AB83-479E-90AF-81FA9826106D}"/>
              </a:ext>
            </a:extLst>
          </p:cNvPr>
          <p:cNvSpPr txBox="1"/>
          <p:nvPr/>
        </p:nvSpPr>
        <p:spPr>
          <a:xfrm>
            <a:off x="3364547" y="4162771"/>
            <a:ext cx="18575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เควนติน </a:t>
            </a:r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แทแ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รนติโน</a:t>
            </a:r>
            <a:endParaRPr lang="th-TH" sz="1400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F2F865-E740-4AA0-A126-06160377988E}"/>
              </a:ext>
            </a:extLst>
          </p:cNvPr>
          <p:cNvSpPr txBox="1"/>
          <p:nvPr/>
        </p:nvSpPr>
        <p:spPr>
          <a:xfrm>
            <a:off x="4996305" y="6420615"/>
            <a:ext cx="17931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กอน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ซา</a:t>
            </a:r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เล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ซ </a:t>
            </a:r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อิญาร์ริตู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14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47F0E9-5262-45BD-BB00-7412BF917546}"/>
              </a:ext>
            </a:extLst>
          </p:cNvPr>
          <p:cNvSpPr txBox="1"/>
          <p:nvPr/>
        </p:nvSpPr>
        <p:spPr>
          <a:xfrm>
            <a:off x="3226453" y="6420614"/>
            <a:ext cx="13802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ชินอ</a:t>
            </a:r>
            <a:r>
              <a:rPr lang="th-TH" sz="1400" b="1" i="0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ิจิ</a:t>
            </a:r>
            <a:r>
              <a:rPr lang="th-TH" sz="14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โร่ อูเอดะ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1FAA4D-A1C2-4CF2-9B2E-43331CB58128}"/>
              </a:ext>
            </a:extLst>
          </p:cNvPr>
          <p:cNvSpPr txBox="1"/>
          <p:nvPr/>
        </p:nvSpPr>
        <p:spPr>
          <a:xfrm>
            <a:off x="8345453" y="823766"/>
            <a:ext cx="1626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อัล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ฟอนโซ กัวรอน </a:t>
            </a:r>
            <a:endParaRPr lang="th-TH" sz="14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68644F-5DF9-4E8C-BA8A-AD530B658B27}"/>
              </a:ext>
            </a:extLst>
          </p:cNvPr>
          <p:cNvSpPr txBox="1"/>
          <p:nvPr/>
        </p:nvSpPr>
        <p:spPr>
          <a:xfrm>
            <a:off x="10653241" y="1115930"/>
            <a:ext cx="1192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แซม เมนเดส </a:t>
            </a:r>
            <a:endParaRPr lang="th-TH" sz="14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703998-0E4A-4B3C-92A8-288D0E2A7DA7}"/>
              </a:ext>
            </a:extLst>
          </p:cNvPr>
          <p:cNvSpPr txBox="1"/>
          <p:nvPr/>
        </p:nvSpPr>
        <p:spPr>
          <a:xfrm>
            <a:off x="7651704" y="6297429"/>
            <a:ext cx="665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อูเอดะ</a:t>
            </a:r>
          </a:p>
        </p:txBody>
      </p:sp>
    </p:spTree>
    <p:extLst>
      <p:ext uri="{BB962C8B-B14F-4D97-AF65-F5344CB8AC3E}">
        <p14:creationId xmlns:p14="http://schemas.microsoft.com/office/powerpoint/2010/main" val="94863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F60A024-D5B3-4690-A48C-799E817F6B42}"/>
              </a:ext>
            </a:extLst>
          </p:cNvPr>
          <p:cNvSpPr/>
          <p:nvPr/>
        </p:nvSpPr>
        <p:spPr>
          <a:xfrm>
            <a:off x="-5393" y="0"/>
            <a:ext cx="3053393" cy="70000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87C3C-0786-4E06-977B-0F4EC4E5F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457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D240A-6C84-437C-B689-DBE33F646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3BE05-62A6-4364-A653-E3E26A3AA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28" y="518912"/>
            <a:ext cx="1205068" cy="1062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F8209-0780-49AD-ADCB-9C0F526D0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0" y="515137"/>
            <a:ext cx="722045" cy="1651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3F53DF-73C8-4455-B4C9-82D55F050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3" y="790071"/>
            <a:ext cx="1205068" cy="1217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E703B6-B21B-4A7E-82F2-89C8B4897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5" y="1929455"/>
            <a:ext cx="2848038" cy="1603625"/>
          </a:xfrm>
          <a:prstGeom prst="rect">
            <a:avLst/>
          </a:prstGeom>
        </p:spPr>
      </p:pic>
      <p:pic>
        <p:nvPicPr>
          <p:cNvPr id="10" name="รูปภาพ 2" descr="รูปภาพประกอบด้วย ข้อความ, โปสเตอร์, การออกแบบกราฟิก, นักบิ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0FB22E1-B71C-4679-BBAC-AF1167108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11" y="3429000"/>
            <a:ext cx="2177129" cy="3077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CEAEF-6305-4217-8180-3EDA081C1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41" y="-4831"/>
            <a:ext cx="1205068" cy="71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4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65EF4D-6418-448F-A43E-43C1A0308D48}"/>
              </a:ext>
            </a:extLst>
          </p:cNvPr>
          <p:cNvSpPr/>
          <p:nvPr/>
        </p:nvSpPr>
        <p:spPr>
          <a:xfrm>
            <a:off x="4563259" y="0"/>
            <a:ext cx="7620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92A34-3F9F-4011-8EA1-E6DFDDADE6BF}"/>
              </a:ext>
            </a:extLst>
          </p:cNvPr>
          <p:cNvSpPr txBox="1"/>
          <p:nvPr/>
        </p:nvSpPr>
        <p:spPr>
          <a:xfrm>
            <a:off x="5095799" y="2467437"/>
            <a:ext cx="6518831" cy="269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แนวคิดหลัก :                                          ของ</a:t>
            </a:r>
            <a:r>
              <a:rPr lang="th-TH" b="1" dirty="0" err="1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การทำ</a:t>
            </a:r>
            <a:r>
              <a:rPr lang="th-TH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ธุรกิจของ </a:t>
            </a:r>
            <a:r>
              <a:rPr lang="en-US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FLIXFE</a:t>
            </a:r>
            <a:endParaRPr lang="en-US" dirty="0">
              <a:solidFill>
                <a:srgbClr val="FF0000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เราต้องการสร้างความเปลี่ยนแปลงในโลกของธุรกิจ </a:t>
            </a:r>
            <a:r>
              <a:rPr lang="th-TH" sz="1600" dirty="0"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                                </a:t>
            </a: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ด้วยการนำเสนอวิธีการขายสินค้า ผ่านความความรู้ความ-บันเทิง </a:t>
            </a:r>
            <a:r>
              <a:rPr lang="th-TH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(</a:t>
            </a:r>
            <a:r>
              <a:rPr lang="en-US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Edutainment) </a:t>
            </a: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โดยไม่จำกัดแค่การโฆษณา ประชาสัมพันธ์เท่านั้น                              แต่เชื่อมโยงอารมณ์ ความรู้สึก และเรื่องราวเข้ากับผลิตภัณฑ์         โดยเฉพาะ สินค้าที่จะนำมาเป็น </a:t>
            </a:r>
            <a:r>
              <a:rPr lang="en-US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OPENING SCEAN </a:t>
            </a:r>
            <a:r>
              <a:rPr lang="th-TH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“</a:t>
            </a:r>
            <a:r>
              <a:rPr lang="en-US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ONECUT COFFEE” </a:t>
            </a:r>
            <a:r>
              <a:rPr lang="th-TH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 </a:t>
            </a: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ที่เป็นดั่งสื่อกลางของแรงบันดาลใจ</a:t>
            </a:r>
            <a:endParaRPr lang="en-US" sz="16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DDB05B-D341-4619-B61D-87F8D3BD4091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6078A2-4AF4-4F3E-99D7-1D1232F66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5" y="352724"/>
            <a:ext cx="3950125" cy="2114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60CC1-FAFC-404A-BBDF-288E896CC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61" y="2661879"/>
            <a:ext cx="4001678" cy="4001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3FAF2-DBE8-4574-B7F0-26C32D39DD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6" y="169682"/>
            <a:ext cx="1783473" cy="820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AF274F-BD2C-4EF7-8F6B-4DEFE1302D7A}"/>
              </a:ext>
            </a:extLst>
          </p:cNvPr>
          <p:cNvSpPr txBox="1"/>
          <p:nvPr/>
        </p:nvSpPr>
        <p:spPr>
          <a:xfrm>
            <a:off x="5095799" y="5227578"/>
            <a:ext cx="6245256" cy="1409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ผ่านกลยุทธ์ที่เรียกว่า </a:t>
            </a:r>
            <a:r>
              <a:rPr lang="en-US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C3</a:t>
            </a:r>
            <a:r>
              <a:rPr lang="en-US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en-US" sz="16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Marketing </a:t>
            </a:r>
            <a:r>
              <a:rPr lang="th-TH" sz="16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(</a:t>
            </a:r>
            <a:r>
              <a:rPr lang="en-US" sz="16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Creative Content Cinema </a:t>
            </a:r>
            <a:r>
              <a:rPr lang="en-US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Marketing</a:t>
            </a: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) เพื่อตอบสนองไลฟ์สไตล์ของผู้บริโภคยุคใหม่ ทั้งในด้านความบันเทิง สุขภาพ การศึกษา และนวัตกรรม พร้อมสร้างรายได้อย่างยั่งยืนให้กับสมาชิกผ่านระบบ </a:t>
            </a:r>
            <a:r>
              <a:rPr lang="en-US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HIGHBRIDGE NETWORK</a:t>
            </a:r>
            <a:r>
              <a:rPr lang="th-TH" sz="1600" b="1" dirty="0">
                <a:solidFill>
                  <a:srgbClr val="FF00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en-US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:</a:t>
            </a: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ที่จะเป็น</a:t>
            </a:r>
            <a:r>
              <a:rPr lang="en-US" sz="1600" b="1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passive income </a:t>
            </a:r>
            <a:r>
              <a:rPr lang="th-TH" sz="1600" dirty="0"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ที่มั่นคงแข็งแรง</a:t>
            </a:r>
            <a:endParaRPr lang="en-US" sz="1600" dirty="0"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106574-BEDF-41E5-BBD0-1582D808B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99" y="352724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9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842D58-E818-4C75-A24A-6D2FD3E26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22F7F0-1181-4188-814C-36A70C19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" y="1280475"/>
            <a:ext cx="5577526" cy="5577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5114E-0F22-4499-8AF1-1B72AB4A1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280477"/>
            <a:ext cx="5577524" cy="5577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DE3D89-6FFB-45B5-80C3-83CC93800A4B}"/>
              </a:ext>
            </a:extLst>
          </p:cNvPr>
          <p:cNvSpPr txBox="1"/>
          <p:nvPr/>
        </p:nvSpPr>
        <p:spPr>
          <a:xfrm>
            <a:off x="0" y="137761"/>
            <a:ext cx="12192000" cy="1870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hiti" panose="00000500000000000000" pitchFamily="2" charset="-34"/>
                <a:ea typeface="Calibri" panose="020F0502020204030204" pitchFamily="34" charset="0"/>
                <a:cs typeface="Athiti" panose="00000500000000000000" pitchFamily="2" charset="-34"/>
              </a:rPr>
              <a:t>ตลาดกาแฟโตต่อเนื่อง คนไทยดื่มกาแฟ    ปีละ 300 แก้วต่อคน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hiti" panose="00000500000000000000" pitchFamily="2" charset="-34"/>
              <a:ea typeface="Calibri" panose="020F0502020204030204" pitchFamily="34" charset="0"/>
              <a:cs typeface="Athiti" panose="00000500000000000000" pitchFamily="2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E4E5A-9763-4729-A6C6-365F18CB7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5" y="4242951"/>
            <a:ext cx="2320998" cy="2669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BACA47-F127-458B-BBE9-5D22BAD15F67}"/>
              </a:ext>
            </a:extLst>
          </p:cNvPr>
          <p:cNvSpPr txBox="1"/>
          <p:nvPr/>
        </p:nvSpPr>
        <p:spPr>
          <a:xfrm>
            <a:off x="-104775" y="3500438"/>
            <a:ext cx="12192000" cy="2566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hiti" panose="00000500000000000000" pitchFamily="2" charset="-34"/>
                <a:ea typeface="Calibri" panose="020F0502020204030204" pitchFamily="34" charset="0"/>
                <a:cs typeface="Athiti" panose="00000500000000000000" pitchFamily="2" charset="-34"/>
              </a:rPr>
              <a:t>มูลค่ารวมทั้งประเทศ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h-TH" sz="7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hiti" panose="00000500000000000000" pitchFamily="2" charset="-34"/>
                <a:ea typeface="Calibri" panose="020F0502020204030204" pitchFamily="34" charset="0"/>
                <a:cs typeface="Athiti" panose="00000500000000000000" pitchFamily="2" charset="-34"/>
              </a:rPr>
              <a:t>กว่า </a:t>
            </a:r>
            <a:r>
              <a:rPr lang="th-TH" sz="7200" b="1" dirty="0">
                <a:solidFill>
                  <a:srgbClr val="F856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thiti" panose="00000500000000000000" pitchFamily="2" charset="-34"/>
                <a:ea typeface="Calibri" panose="020F0502020204030204" pitchFamily="34" charset="0"/>
                <a:cs typeface="Athiti" panose="00000500000000000000" pitchFamily="2" charset="-34"/>
              </a:rPr>
              <a:t>120000 ล้านบาท</a:t>
            </a:r>
            <a:endParaRPr lang="en-US" sz="7200" b="1" dirty="0">
              <a:solidFill>
                <a:srgbClr val="F856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thiti" panose="00000500000000000000" pitchFamily="2" charset="-34"/>
              <a:ea typeface="Calibri" panose="020F0502020204030204" pitchFamily="34" charset="0"/>
              <a:cs typeface="Athiti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077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DC38B4-488C-434E-B61D-887A71D5F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00BED9-D2F0-4288-B969-0F1062656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5691"/>
            <a:ext cx="6096000" cy="6822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019CA1-C91D-4286-8893-493A38FDF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656" y="169682"/>
            <a:ext cx="1783473" cy="820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A0C0A-4C95-481A-AA3C-C73EAB488C8A}"/>
              </a:ext>
            </a:extLst>
          </p:cNvPr>
          <p:cNvSpPr txBox="1"/>
          <p:nvPr/>
        </p:nvSpPr>
        <p:spPr>
          <a:xfrm>
            <a:off x="4091467" y="100840"/>
            <a:ext cx="4732022" cy="124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หลักคิด ที่เป็น</a:t>
            </a:r>
            <a:r>
              <a:rPr lang="th-TH" sz="3200" b="1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เวิลด์</a:t>
            </a:r>
            <a:r>
              <a:rPr lang="th-TH" sz="3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คลาส </a:t>
            </a:r>
            <a:r>
              <a:rPr lang="en-US" sz="3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: </a:t>
            </a:r>
            <a:endParaRPr lang="th-TH" sz="3200" b="1" dirty="0">
              <a:solidFill>
                <a:schemeClr val="bg1"/>
              </a:solidFill>
              <a:effectLst/>
              <a:latin typeface="Prompt" panose="00000500000000000000" pitchFamily="2" charset="-34"/>
              <a:ea typeface="Times New Roman" panose="02020603050405020304" pitchFamily="18" charset="0"/>
              <a:cs typeface="Prompt" panose="00000500000000000000" pitchFamily="2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3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เกิดกาแฟ</a:t>
            </a:r>
            <a:r>
              <a:rPr lang="th-TH" sz="3200" b="1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วั</a:t>
            </a:r>
            <a:r>
              <a:rPr lang="th-TH" sz="3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นค</a:t>
            </a:r>
            <a:r>
              <a:rPr lang="th-TH" sz="3200" b="1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ัต</a:t>
            </a:r>
            <a:r>
              <a:rPr lang="th-TH" sz="32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endParaRPr lang="en-US" sz="2800" dirty="0">
              <a:solidFill>
                <a:schemeClr val="bg1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A5FAB-3EAE-406A-9B0A-2061CF514961}"/>
              </a:ext>
            </a:extLst>
          </p:cNvPr>
          <p:cNvSpPr txBox="1"/>
          <p:nvPr/>
        </p:nvSpPr>
        <p:spPr>
          <a:xfrm>
            <a:off x="4223208" y="4269745"/>
            <a:ext cx="7968792" cy="2124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400" b="1" dirty="0">
                <a:solidFill>
                  <a:srgbClr val="FFFF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กาแฟ</a:t>
            </a:r>
            <a:r>
              <a:rPr lang="th-TH" sz="2400" b="1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คือเครื่องดื่มของนักสร้างสรรค์ทุกคน และ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2400" b="1" dirty="0" err="1">
                <a:solidFill>
                  <a:srgbClr val="FFFF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วั</a:t>
            </a:r>
            <a:r>
              <a:rPr lang="th-TH" sz="2400" b="1" dirty="0">
                <a:solidFill>
                  <a:srgbClr val="FFFF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นค</a:t>
            </a:r>
            <a:r>
              <a:rPr lang="th-TH" sz="2400" b="1" dirty="0" err="1">
                <a:solidFill>
                  <a:srgbClr val="FFFF00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ัต</a:t>
            </a:r>
            <a:r>
              <a:rPr lang="th-TH" sz="2400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คือเทคนิคสร้างหนังที่ผู้กำกับระดับโลกยอมรับ </a:t>
            </a:r>
            <a:endParaRPr lang="en-US" sz="2400" dirty="0">
              <a:solidFill>
                <a:schemeClr val="bg1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กาแฟ</a:t>
            </a:r>
            <a:r>
              <a:rPr lang="th-TH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วั</a:t>
            </a: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นค</a:t>
            </a:r>
            <a:r>
              <a:rPr lang="th-TH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ัต</a:t>
            </a: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กาแฟที่มีเรื่องเล่า </a:t>
            </a:r>
            <a:r>
              <a:rPr lang="th-TH" sz="1800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ในทุกแง่งามของ ภาพยนตร์ ดนตรี และศิลปะ</a:t>
            </a:r>
            <a:endParaRPr lang="en-US" sz="1800" dirty="0">
              <a:solidFill>
                <a:schemeClr val="bg1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ผสาน</a:t>
            </a:r>
            <a:r>
              <a:rPr lang="th-TH" sz="1800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Movie &amp; Music Marketing </a:t>
            </a:r>
            <a:r>
              <a:rPr lang="th-TH" sz="1800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เข้ากับระบบเน็ตเวิร์ค ไฮบริด</a:t>
            </a:r>
            <a:r>
              <a:rPr lang="th-TH" sz="1800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จ์</a:t>
            </a:r>
            <a:endParaRPr lang="en-US" sz="1800" dirty="0">
              <a:solidFill>
                <a:schemeClr val="bg1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  <a:p>
            <a:pPr>
              <a:spcAft>
                <a:spcPts val="800"/>
              </a:spcAft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สร้างแพลตฟอร์ม </a:t>
            </a:r>
            <a:r>
              <a:rPr lang="th-TH" sz="1800" dirty="0">
                <a:solidFill>
                  <a:schemeClr val="bg1"/>
                </a:solidFill>
                <a:effectLst/>
                <a:latin typeface="Prompt" panose="00000500000000000000" pitchFamily="2" charset="-34"/>
                <a:ea typeface="Times New Roman" panose="02020603050405020304" pitchFamily="18" charset="0"/>
                <a:cs typeface="Prompt" panose="00000500000000000000" pitchFamily="2" charset="-34"/>
              </a:rPr>
              <a:t>ที่ทำให้ทุกคนเป็นทั้งนักขาย และนักสร้างแรงบันดาลใจ</a:t>
            </a:r>
            <a:endParaRPr lang="en-US" sz="1800" dirty="0">
              <a:solidFill>
                <a:schemeClr val="bg1"/>
              </a:solidFill>
              <a:effectLst/>
              <a:latin typeface="Prompt" panose="00000500000000000000" pitchFamily="2" charset="-34"/>
              <a:ea typeface="Calibri" panose="020F0502020204030204" pitchFamily="34" charset="0"/>
              <a:cs typeface="Prompt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CEF899-F9EF-4B7E-B94D-5D7DAB1A3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747" y="5331766"/>
            <a:ext cx="1370529" cy="8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30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AA1B942E-E5DC-4467-A816-CF466B5B3707}"/>
              </a:ext>
            </a:extLst>
          </p:cNvPr>
          <p:cNvSpPr/>
          <p:nvPr/>
        </p:nvSpPr>
        <p:spPr>
          <a:xfrm>
            <a:off x="-21358" y="-19206"/>
            <a:ext cx="12231993" cy="69079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40" name="Picture 16" descr="ปรากฏการณ์ &amp;#039;Swiftonomics&amp;#039; ที่ 'เทย์เลอร์ สวิฟต์' (Taylor Swift)  ขับเคลื่อนเศรษฐกิจทั่วสหรัฐฯ | BrandThink">
            <a:extLst>
              <a:ext uri="{FF2B5EF4-FFF2-40B4-BE49-F238E27FC236}">
                <a16:creationId xmlns:a16="http://schemas.microsoft.com/office/drawing/2014/main" id="{82D498C4-A2F8-4128-8BF8-2356198B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12" y="2416287"/>
            <a:ext cx="4996024" cy="22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0054DB0-D398-4794-AD8E-98090F0E6CF3}"/>
              </a:ext>
            </a:extLst>
          </p:cNvPr>
          <p:cNvSpPr/>
          <p:nvPr/>
        </p:nvSpPr>
        <p:spPr>
          <a:xfrm>
            <a:off x="10157829" y="1423707"/>
            <a:ext cx="2067026" cy="54574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DA10C4-7216-43F8-915D-54922355368D}"/>
              </a:ext>
            </a:extLst>
          </p:cNvPr>
          <p:cNvSpPr txBox="1"/>
          <p:nvPr/>
        </p:nvSpPr>
        <p:spPr>
          <a:xfrm>
            <a:off x="209419" y="64140"/>
            <a:ext cx="816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นักคิด นักวิทย์ ศิลปิน นักร้อง ครีเอทีฟ คนทำทำหนัง นักธรกิจ </a:t>
            </a:r>
            <a:r>
              <a:rPr lang="th-TH" sz="2400" b="1" dirty="0">
                <a:solidFill>
                  <a:srgbClr val="FF0000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ดื่มกาแฟ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01B015-3CEA-4872-8271-679F3367876D}"/>
              </a:ext>
            </a:extLst>
          </p:cNvPr>
          <p:cNvSpPr txBox="1"/>
          <p:nvPr/>
        </p:nvSpPr>
        <p:spPr>
          <a:xfrm>
            <a:off x="8005861" y="4783250"/>
            <a:ext cx="224709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Christopher Nolan</a:t>
            </a:r>
            <a:endParaRPr lang="en-US" sz="1800" b="0" i="0" dirty="0"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th-TH" sz="1200" b="0" i="1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“</a:t>
            </a:r>
            <a:r>
              <a:rPr lang="en-US" sz="1200" b="0" i="1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I don’t sleep much. Coffee is my time dilation.”</a:t>
            </a:r>
            <a:br>
              <a:rPr lang="en-US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1200" b="1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1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ฉันนอนน้อยมาก กาแฟคือการยืดเวลาของฉัน"</a:t>
            </a:r>
            <a:r>
              <a:rPr lang="th-TH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br>
              <a:rPr lang="th-TH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นอแลนทำงานตอนกลางคืนบ่อยๆ และพึ่งพาเอสเปรสโซเพื่อความคิดสร้างสรรค์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375835-4CB1-4A43-AEE0-BFA65AA2275D}"/>
              </a:ext>
            </a:extLst>
          </p:cNvPr>
          <p:cNvSpPr txBox="1"/>
          <p:nvPr/>
        </p:nvSpPr>
        <p:spPr>
          <a:xfrm>
            <a:off x="6531412" y="2502920"/>
            <a:ext cx="3626417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Taylor Swift</a:t>
            </a:r>
          </a:p>
          <a:p>
            <a:pPr algn="l"/>
            <a:endParaRPr lang="en-US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2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2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2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กาแฟคือเพื่อนคู่ใจเวลาฉันเขียนเพลง... ความขมของมันทำให้รู้สึกจริงจังกับทุกคำ“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(สารคดี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Miss Americana)</a:t>
            </a:r>
            <a:endParaRPr lang="en-US" sz="12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ฉันนัดคนที่ชอบที่คาเฟ่เสมอ... ถ้าเขาสั่งลา</a:t>
            </a:r>
            <a:r>
              <a:rPr lang="th-TH" sz="1200" b="1" i="0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เต้แ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ทนอเมริกาโน่แบบฉัน นั่นอาจเป็น</a:t>
            </a:r>
            <a:r>
              <a:rPr lang="th-TH" sz="1200" b="1" i="0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เรดแฟ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ลก!“</a:t>
            </a:r>
            <a:r>
              <a:rPr lang="th-TH" sz="1200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</a:p>
          <a:p>
            <a:pPr algn="l"/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(สัมภาษณ์รายการ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The Ellen Show)</a:t>
            </a:r>
            <a:endParaRPr lang="en-US" sz="12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B0BA04-AB80-45C9-A9F9-EB7BF735718C}"/>
              </a:ext>
            </a:extLst>
          </p:cNvPr>
          <p:cNvSpPr txBox="1"/>
          <p:nvPr/>
        </p:nvSpPr>
        <p:spPr>
          <a:xfrm>
            <a:off x="8345453" y="823766"/>
            <a:ext cx="1626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dirty="0" err="1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อัล</a:t>
            </a:r>
            <a:r>
              <a:rPr lang="th-TH" sz="1400" b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ฟอนโซ กัวรอน </a:t>
            </a:r>
            <a:endParaRPr lang="th-TH" sz="14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B2B256-D550-4F0F-AC48-E578AD2C401F}"/>
              </a:ext>
            </a:extLst>
          </p:cNvPr>
          <p:cNvSpPr txBox="1"/>
          <p:nvPr/>
        </p:nvSpPr>
        <p:spPr>
          <a:xfrm>
            <a:off x="10653241" y="1115930"/>
            <a:ext cx="1192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แซม เมนเดส </a:t>
            </a:r>
            <a:endParaRPr lang="th-TH" sz="1400" dirty="0">
              <a:solidFill>
                <a:schemeClr val="bg1"/>
              </a:solidFill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7F216BC-03A6-472E-9E66-44C94F22B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" y="2420911"/>
            <a:ext cx="3217329" cy="1851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9A0254-F55D-483B-B7B5-1D92A117857B}"/>
              </a:ext>
            </a:extLst>
          </p:cNvPr>
          <p:cNvSpPr txBox="1"/>
          <p:nvPr/>
        </p:nvSpPr>
        <p:spPr>
          <a:xfrm>
            <a:off x="-82517" y="2448446"/>
            <a:ext cx="323608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George Clooney</a:t>
            </a: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br>
              <a:rPr lang="en-US" sz="105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05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105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05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อะไรอีกนะ? ส่วนที่ดีที่สุดของเช้าวันฉันคือจิบแรกจาก</a:t>
            </a:r>
            <a:r>
              <a:rPr lang="th-TH" sz="1050" b="0" i="1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เนส</a:t>
            </a:r>
            <a:r>
              <a:rPr lang="th-TH" sz="105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เปรสโซของฉัน"</a:t>
            </a:r>
            <a:r>
              <a:rPr lang="th-TH" sz="105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) เขาไม่แค่ชอบดื่ม แต่ยังร่วมธุรกิจกาแฟแบรนด์ดังระดับโลก</a:t>
            </a:r>
          </a:p>
        </p:txBody>
      </p:sp>
      <p:pic>
        <p:nvPicPr>
          <p:cNvPr id="1028" name="Picture 4" descr="สาระหลากด้าน ✓] 5 บทเรียนชีวิตโหดร้ายและทรงคุณค่าของคีอานู รีฟ คีอานู รีฟส์  ซึ่งเป็นทั้งนักแสดงชาย โปรดิวเซอร์ นักดนตรี นักแสดงละครใบ้ นักทฤษฎีสมคบคิด  และบุรุษผู้รักสันโดษ ดูเหมือนว่าตลอดทั้งชีวิตของคีอานู รีฟส์เขาได">
            <a:extLst>
              <a:ext uri="{FF2B5EF4-FFF2-40B4-BE49-F238E27FC236}">
                <a16:creationId xmlns:a16="http://schemas.microsoft.com/office/drawing/2014/main" id="{AE65EACD-16F8-482C-97FB-47B534490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3" y="498497"/>
            <a:ext cx="3229046" cy="19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CAC8C-7960-4E7C-B296-7C4D64F52CE9}"/>
              </a:ext>
            </a:extLst>
          </p:cNvPr>
          <p:cNvSpPr txBox="1"/>
          <p:nvPr/>
        </p:nvSpPr>
        <p:spPr>
          <a:xfrm>
            <a:off x="-19718" y="547790"/>
            <a:ext cx="326329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Keanu Reeves </a:t>
            </a: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th-TH" sz="14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“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I like my coffee black. Like my soul. Like my motorcycle.”</a:t>
            </a:r>
            <a:br>
              <a:rPr lang="en-US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ฉันชอบกาแฟดำ แบบจิตวิญญาณฉัน แบบมอเตอร์ไซค์ฉัน"</a:t>
            </a:r>
            <a:endParaRPr lang="th-TH" sz="12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030" name="Picture 6" descr="เดวิด ลินช์ ผู้กำกับ Dune ยุค 80 เสียชีวิตแล้ว ในวัย 78 ปี">
            <a:extLst>
              <a:ext uri="{FF2B5EF4-FFF2-40B4-BE49-F238E27FC236}">
                <a16:creationId xmlns:a16="http://schemas.microsoft.com/office/drawing/2014/main" id="{E060B48E-38F2-4D9C-9863-2AD5397D9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2" y="4267735"/>
            <a:ext cx="3230099" cy="183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98438D-2EB7-4797-AEFD-C2E2247BB354}"/>
              </a:ext>
            </a:extLst>
          </p:cNvPr>
          <p:cNvSpPr txBox="1"/>
          <p:nvPr/>
        </p:nvSpPr>
        <p:spPr>
          <a:xfrm>
            <a:off x="-31556" y="5348372"/>
            <a:ext cx="32632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David Lynch </a:t>
            </a:r>
            <a:endParaRPr lang="th-TH" sz="18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“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Even bad coffee is better than no coffee at all.”</a:t>
            </a:r>
          </a:p>
          <a:p>
            <a:pPr algn="l"/>
            <a:br>
              <a:rPr lang="en-US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1200" b="0" i="1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0" i="1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แม้แต่กาแฟแย่ๆ ก็ยังดีกว่าไม่มีกาแฟเลย"</a:t>
            </a:r>
            <a:r>
              <a:rPr lang="th-TH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br>
              <a:rPr lang="th-TH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เขาดื่มกาแฟวันละ 6-7 แก้วขณะทำงาน และเคยเปิด </a:t>
            </a:r>
            <a:r>
              <a:rPr lang="th-TH" sz="1200" b="1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“</a:t>
            </a:r>
            <a:r>
              <a:rPr lang="en-US" sz="1200" b="1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Club Silencio”</a:t>
            </a:r>
            <a:r>
              <a:rPr lang="en-US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 </a:t>
            </a:r>
            <a:r>
              <a:rPr lang="th-TH" sz="1200" b="0" i="0" dirty="0"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คาเฟ่ในปารีส!</a:t>
            </a:r>
          </a:p>
        </p:txBody>
      </p:sp>
      <p:pic>
        <p:nvPicPr>
          <p:cNvPr id="1032" name="Picture 8" descr="Ryan Gosling กับการสร้างนิยามใหม่ของนักแสดงฮอลลีวูดที่ไม่ขอเดินตามใคร – THE  STANDARD">
            <a:extLst>
              <a:ext uri="{FF2B5EF4-FFF2-40B4-BE49-F238E27FC236}">
                <a16:creationId xmlns:a16="http://schemas.microsoft.com/office/drawing/2014/main" id="{05FD9875-8ACC-4612-87AA-D2A66636E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453" y="499672"/>
            <a:ext cx="3295961" cy="190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18E898-2909-4D44-BF0A-CEDD9CB96690}"/>
              </a:ext>
            </a:extLst>
          </p:cNvPr>
          <p:cNvSpPr txBox="1"/>
          <p:nvPr/>
        </p:nvSpPr>
        <p:spPr>
          <a:xfrm>
            <a:off x="3191486" y="489766"/>
            <a:ext cx="33160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Ryan Gosling</a:t>
            </a:r>
          </a:p>
          <a:p>
            <a:pPr algn="l"/>
            <a:endParaRPr lang="en-US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th-TH" sz="12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th-TH" sz="12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2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endParaRPr lang="th-TH" sz="12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 “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I don’t need therapy. I just need coffee and a sunrise.”</a:t>
            </a:r>
            <a:br>
              <a:rPr lang="en-US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ฉันไม่ต้องไปพบจิตวิทยา ฉันแค่ต้องการกาแฟกับพระอาทิตย์ขึ้น"</a:t>
            </a:r>
            <a:endParaRPr lang="th-TH" sz="12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1034" name="Picture 10" descr="Hugh Jackman Sets Concert Residency at Radio City Music Hall in 2025">
            <a:extLst>
              <a:ext uri="{FF2B5EF4-FFF2-40B4-BE49-F238E27FC236}">
                <a16:creationId xmlns:a16="http://schemas.microsoft.com/office/drawing/2014/main" id="{5FF4CCCF-51E7-4966-933C-551A1FF2C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28" y="2405921"/>
            <a:ext cx="3316063" cy="224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392CAB-317E-4C26-898D-9AC5367602A0}"/>
              </a:ext>
            </a:extLst>
          </p:cNvPr>
          <p:cNvSpPr txBox="1"/>
          <p:nvPr/>
        </p:nvSpPr>
        <p:spPr>
          <a:xfrm>
            <a:off x="3240349" y="2429536"/>
            <a:ext cx="331606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Hugh Jackman </a:t>
            </a: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“My secret to energy? Espresso before workout, and… more espresso after.”</a:t>
            </a:r>
            <a:br>
              <a:rPr lang="en-US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เคล็ดลับพลังงานของฉัน? เอสเปรสโซก่อนออกกำลังกาย และ... ดื่มอีกแก้วหลังเสร็จ"</a:t>
            </a:r>
            <a: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b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0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เขาดื่มกาแฟแม้ในวันที่ต้องสวมชุด</a:t>
            </a:r>
            <a:r>
              <a:rPr lang="th-TH" sz="1000" b="0" i="0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วูลฟเ</a:t>
            </a:r>
            <a:r>
              <a:rPr lang="th-TH" sz="10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วอรีนท</a:t>
            </a:r>
            <a:r>
              <a:rPr lang="th-TH" sz="1000" b="0" i="0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ั้ง</a:t>
            </a:r>
            <a:r>
              <a:rPr lang="th-TH" sz="10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วัน!</a:t>
            </a:r>
          </a:p>
        </p:txBody>
      </p:sp>
      <p:pic>
        <p:nvPicPr>
          <p:cNvPr id="1036" name="Picture 12" descr="Tarantino, Quentin – Senses of Cinema">
            <a:extLst>
              <a:ext uri="{FF2B5EF4-FFF2-40B4-BE49-F238E27FC236}">
                <a16:creationId xmlns:a16="http://schemas.microsoft.com/office/drawing/2014/main" id="{A1A9CF63-857A-40CF-BD59-0C197AE8D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73" y="4625897"/>
            <a:ext cx="4231251" cy="225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D4B6DC5-A3E6-4F1D-82D3-106EA8CF8F6E}"/>
              </a:ext>
            </a:extLst>
          </p:cNvPr>
          <p:cNvSpPr txBox="1"/>
          <p:nvPr/>
        </p:nvSpPr>
        <p:spPr>
          <a:xfrm>
            <a:off x="3140717" y="4603311"/>
            <a:ext cx="354218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Quentin Tarantino</a:t>
            </a:r>
            <a:endParaRPr lang="th-TH" sz="18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th-TH" sz="1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th-TH" sz="1200" b="0" i="1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th-TH" sz="1200" i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th-TH" sz="1200" b="0" i="1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“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I don’t need drugs to be creative. I just need a good cup of coffee and a typewriter.”</a:t>
            </a:r>
            <a:endParaRPr lang="en-US" sz="12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ฉันไม่ต้องใช้ยาเพื่อสร้างสรรค์งาน แค่กาแฟดีๆ สักแก้วกับเครื่องพิมพ์ดีดก็พอ"</a:t>
            </a:r>
            <a: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b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→ ทาแรนตินโนเป็นที่รู้จักว่าเสพติดกาแฟหนักมาก เคยบอกว่าดื่มวันละ 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10 แก้ว</a:t>
            </a:r>
            <a: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 ขณะเขียนบท!</a:t>
            </a:r>
          </a:p>
        </p:txBody>
      </p:sp>
      <p:pic>
        <p:nvPicPr>
          <p:cNvPr id="1038" name="Picture 14" descr="Lisa BLACKPINK สร้างสถิติใหม่สำหรับศิลปินเดี่ยว หลัง LALISA ทำยอดวิวใน  YouTube สูงสุดใน 24 ชั่วโมงแรก! – THE STANDARD">
            <a:extLst>
              <a:ext uri="{FF2B5EF4-FFF2-40B4-BE49-F238E27FC236}">
                <a16:creationId xmlns:a16="http://schemas.microsoft.com/office/drawing/2014/main" id="{84022A99-92E8-4F73-A039-CAA6A0CB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1" y="485885"/>
            <a:ext cx="3705895" cy="193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D91160-F8A3-443A-940E-E93140FD6949}"/>
              </a:ext>
            </a:extLst>
          </p:cNvPr>
          <p:cNvSpPr txBox="1"/>
          <p:nvPr/>
        </p:nvSpPr>
        <p:spPr>
          <a:xfrm>
            <a:off x="6542516" y="503132"/>
            <a:ext cx="358694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ลิซ่า (</a:t>
            </a:r>
            <a:r>
              <a:rPr lang="en-US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LISA)</a:t>
            </a: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1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endParaRPr lang="en-US" sz="14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ก่อนขึ้นแสดง ฉันต้องมีเอสเปรสโซสักแก้ว... มันช่วยให้ฉันตื่นและมีพลังงาน!"</a:t>
            </a:r>
            <a:r>
              <a:rPr lang="th-TH" sz="1000" i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(สัมภาษณ์ในนิตยสาร </a:t>
            </a:r>
            <a:r>
              <a:rPr lang="en-US" sz="1000" i="1" dirty="0">
                <a:solidFill>
                  <a:schemeClr val="bg1"/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Elle Korea)</a:t>
            </a:r>
            <a:endParaRPr lang="en-US" sz="1000" dirty="0">
              <a:solidFill>
                <a:schemeClr val="bg1"/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No coffee, no Lisa!"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(</a:t>
            </a:r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พูดเล่นใน 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LIVE </a:t>
            </a:r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แฟนมีตติ</a:t>
            </a:r>
            <a:r>
              <a:rPr lang="th-TH" sz="1200" b="0" i="1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้ง</a:t>
            </a:r>
            <a:r>
              <a:rPr lang="th-TH" sz="1200" b="0" i="1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)</a:t>
            </a:r>
            <a:endParaRPr lang="th-TH" sz="12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8DF72-C037-4767-9462-FC2416F7AC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68" y="4822956"/>
            <a:ext cx="1409994" cy="1954153"/>
          </a:xfrm>
          <a:prstGeom prst="rect">
            <a:avLst/>
          </a:prstGeom>
        </p:spPr>
      </p:pic>
      <p:pic>
        <p:nvPicPr>
          <p:cNvPr id="1044" name="Picture 20" descr="รู้สึกอย่างไรดี เมื่อไดอารี่ของไอน์สไตน์ เผยว่าเขาเหยียดคนเอเชีย | THE  MOMENTUM">
            <a:extLst>
              <a:ext uri="{FF2B5EF4-FFF2-40B4-BE49-F238E27FC236}">
                <a16:creationId xmlns:a16="http://schemas.microsoft.com/office/drawing/2014/main" id="{9AA19C36-849C-4736-A473-58BC9521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302" y="0"/>
            <a:ext cx="2018553" cy="151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7969B48-2A85-4702-9206-D3B7207DB5CC}"/>
              </a:ext>
            </a:extLst>
          </p:cNvPr>
          <p:cNvSpPr txBox="1"/>
          <p:nvPr/>
        </p:nvSpPr>
        <p:spPr>
          <a:xfrm>
            <a:off x="10174759" y="4739599"/>
            <a:ext cx="213709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ชาลี แช</a:t>
            </a:r>
            <a:r>
              <a:rPr lang="th-TH" sz="1800" b="1" i="0" dirty="0" err="1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ปปลิน</a:t>
            </a:r>
            <a:endParaRPr lang="th-TH" sz="18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  <a:p>
            <a:pPr algn="l"/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Life is a tragedy when seen in close-up, but a comedy in long-shot... just like black coffee."</a:t>
            </a:r>
            <a:br>
              <a:rPr lang="en-US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ชีวิตคือโศกนาฏกรรมเมื่อมองระยะใกล้ แต่เป็น</a:t>
            </a:r>
            <a:r>
              <a:rPr lang="ja-JP" altLang="en-US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喜剧</a:t>
            </a:r>
            <a:r>
              <a:rPr lang="th-TH" sz="12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เมื่อมองไกลเหมือนกาแฟดำ")</a:t>
            </a:r>
            <a:b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→ มักเห็นเขาจิบกาแฟในฉากหลังหนังเงียบของตัวเอง</a:t>
            </a:r>
          </a:p>
        </p:txBody>
      </p:sp>
      <p:pic>
        <p:nvPicPr>
          <p:cNvPr id="1046" name="Picture 22" descr="Timeless History (ประวัติศาสตร์ไร้กาลเวลา)] “ชาร์ลี แชปลิน (Charlie  Chaplin)” นักแสดงตลกผู้เปลี่ยนวงการภาพยนตร์โลก ตอนที่ 7 กำเนิด “คนจรจัด  (The Tramp)”">
            <a:extLst>
              <a:ext uri="{FF2B5EF4-FFF2-40B4-BE49-F238E27FC236}">
                <a16:creationId xmlns:a16="http://schemas.microsoft.com/office/drawing/2014/main" id="{8584D756-8917-418C-B8B5-DA71CF7DA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056" y="2872144"/>
            <a:ext cx="1611282" cy="195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3035FCC-E3EF-4B8E-BED1-2E9952F8C97F}"/>
              </a:ext>
            </a:extLst>
          </p:cNvPr>
          <p:cNvSpPr txBox="1"/>
          <p:nvPr/>
        </p:nvSpPr>
        <p:spPr>
          <a:xfrm>
            <a:off x="10207105" y="1292847"/>
            <a:ext cx="199090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800" b="1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อัลเบิร์ต ไอน์สไตน์</a:t>
            </a:r>
            <a:br>
              <a:rPr lang="th-TH" sz="1200" b="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th-TH" sz="120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en-US" sz="120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Coffee is a thinker’s fuel. My theory of relativity was born in a caffeine haze."</a:t>
            </a:r>
            <a:br>
              <a:rPr lang="en-US" sz="120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</a:br>
            <a:r>
              <a:rPr lang="en-US" sz="120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"</a:t>
            </a:r>
            <a:r>
              <a:rPr lang="th-TH" sz="1200" i="0" dirty="0">
                <a:solidFill>
                  <a:schemeClr val="bg1"/>
                </a:solidFill>
                <a:effectLst/>
                <a:latin typeface="Prompt" panose="00000500000000000000" pitchFamily="2" charset="-34"/>
                <a:cs typeface="Prompt" panose="00000500000000000000" pitchFamily="2" charset="-34"/>
              </a:rPr>
              <a:t>กาแฟคือน้ำมันของนักคิด ทฤษฎีสัมพัทธ์ของฉันถือกำเนิดในความมัวเมาของคาเฟอีน")</a:t>
            </a:r>
            <a:endParaRPr lang="th-TH" sz="1200" b="0" i="0" dirty="0">
              <a:solidFill>
                <a:schemeClr val="bg1"/>
              </a:solidFill>
              <a:effectLst/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8236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3466</Words>
  <Application>Microsoft Office PowerPoint</Application>
  <PresentationFormat>Widescreen</PresentationFormat>
  <Paragraphs>394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Athiti</vt:lpstr>
      <vt:lpstr>Calibri</vt:lpstr>
      <vt:lpstr>Calibri Light</vt:lpstr>
      <vt:lpstr>Jokerman</vt:lpstr>
      <vt:lpstr>Prompt</vt:lpstr>
      <vt:lpstr>quote-cjk-patch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Windows</cp:lastModifiedBy>
  <cp:revision>153</cp:revision>
  <dcterms:created xsi:type="dcterms:W3CDTF">2025-05-30T12:39:03Z</dcterms:created>
  <dcterms:modified xsi:type="dcterms:W3CDTF">2025-06-12T06:57:46Z</dcterms:modified>
</cp:coreProperties>
</file>